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sldIdLst>
    <p:sldId id="261" r:id="rId6"/>
    <p:sldId id="262" r:id="rId7"/>
    <p:sldId id="263" r:id="rId8"/>
    <p:sldId id="277" r:id="rId9"/>
    <p:sldId id="281" r:id="rId10"/>
    <p:sldId id="282" r:id="rId11"/>
    <p:sldId id="283" r:id="rId12"/>
    <p:sldId id="284" r:id="rId13"/>
    <p:sldId id="285" r:id="rId14"/>
    <p:sldId id="273" r:id="rId15"/>
    <p:sldId id="278" r:id="rId16"/>
    <p:sldId id="264" r:id="rId17"/>
    <p:sldId id="279" r:id="rId18"/>
    <p:sldId id="265" r:id="rId19"/>
    <p:sldId id="271" r:id="rId20"/>
    <p:sldId id="280" r:id="rId21"/>
    <p:sldId id="270" r:id="rId22"/>
    <p:sldId id="276" r:id="rId23"/>
    <p:sldId id="272" r:id="rId24"/>
    <p:sldId id="275" r:id="rId25"/>
    <p:sldId id="268"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C42"/>
    <a:srgbClr val="FF9900"/>
    <a:srgbClr val="82206F"/>
    <a:srgbClr val="1B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p:restoredTop sz="94652"/>
  </p:normalViewPr>
  <p:slideViewPr>
    <p:cSldViewPr>
      <p:cViewPr varScale="1">
        <p:scale>
          <a:sx n="108" d="100"/>
          <a:sy n="108" d="100"/>
        </p:scale>
        <p:origin x="14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A0567-5662-CA45-8C3A-17A7ABFF3F42}" type="datetimeFigureOut">
              <a:rPr lang="en-US" smtClean="0"/>
              <a:t>11/11/2024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155F0-E99A-B54B-9CD6-D51B0B5C1F4C}" type="slidenum">
              <a:rPr lang="en-US" smtClean="0"/>
              <a:t>‹#›</a:t>
            </a:fld>
            <a:endParaRPr lang="en-US"/>
          </a:p>
        </p:txBody>
      </p:sp>
    </p:spTree>
    <p:extLst>
      <p:ext uri="{BB962C8B-B14F-4D97-AF65-F5344CB8AC3E}">
        <p14:creationId xmlns:p14="http://schemas.microsoft.com/office/powerpoint/2010/main" val="321385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12</a:t>
            </a:fld>
            <a:endParaRPr lang="en-US"/>
          </a:p>
        </p:txBody>
      </p:sp>
    </p:spTree>
    <p:extLst>
      <p:ext uri="{BB962C8B-B14F-4D97-AF65-F5344CB8AC3E}">
        <p14:creationId xmlns:p14="http://schemas.microsoft.com/office/powerpoint/2010/main" val="119710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13</a:t>
            </a:fld>
            <a:endParaRPr lang="en-US"/>
          </a:p>
        </p:txBody>
      </p:sp>
    </p:spTree>
    <p:extLst>
      <p:ext uri="{BB962C8B-B14F-4D97-AF65-F5344CB8AC3E}">
        <p14:creationId xmlns:p14="http://schemas.microsoft.com/office/powerpoint/2010/main" val="104368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14</a:t>
            </a:fld>
            <a:endParaRPr lang="en-US"/>
          </a:p>
        </p:txBody>
      </p:sp>
    </p:spTree>
    <p:extLst>
      <p:ext uri="{BB962C8B-B14F-4D97-AF65-F5344CB8AC3E}">
        <p14:creationId xmlns:p14="http://schemas.microsoft.com/office/powerpoint/2010/main" val="302378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15</a:t>
            </a:fld>
            <a:endParaRPr lang="en-US"/>
          </a:p>
        </p:txBody>
      </p:sp>
    </p:spTree>
    <p:extLst>
      <p:ext uri="{BB962C8B-B14F-4D97-AF65-F5344CB8AC3E}">
        <p14:creationId xmlns:p14="http://schemas.microsoft.com/office/powerpoint/2010/main" val="11317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16</a:t>
            </a:fld>
            <a:endParaRPr lang="en-US"/>
          </a:p>
        </p:txBody>
      </p:sp>
    </p:spTree>
    <p:extLst>
      <p:ext uri="{BB962C8B-B14F-4D97-AF65-F5344CB8AC3E}">
        <p14:creationId xmlns:p14="http://schemas.microsoft.com/office/powerpoint/2010/main" val="331512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5049501-2FAF-4B6C-9C3F-956F886F2801}" type="datetime1">
              <a:rPr lang="en-AU" smtClean="0"/>
              <a:t>11/11/2024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72448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A088378-B0C4-4C94-B4BE-390D356F2C05}" type="datetime1">
              <a:rPr lang="en-AU" smtClean="0"/>
              <a:t>11/11/2024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08262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C5B5A1F-88AF-4EDA-B4BF-C1DD9487DEAE}" type="datetime1">
              <a:rPr lang="en-AU" smtClean="0"/>
              <a:t>11/11/2024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5983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5694AA8-0025-4AEB-89BE-BA1F9E63AF9B}" type="datetime1">
              <a:rPr lang="en-AU" smtClean="0"/>
              <a:t>11/11/2024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8702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4552B9-4C08-4D86-9189-C9986A6A2129}" type="datetime1">
              <a:rPr lang="en-AU" smtClean="0"/>
              <a:t>11/11/2024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89377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EFB0A00-795A-481E-9F5B-3430CA8C5B35}" type="datetime1">
              <a:rPr lang="en-AU" smtClean="0"/>
              <a:t>11/11/2024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48455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F0D96BC-DAAC-4878-B141-B100376E233B}" type="datetime1">
              <a:rPr lang="en-AU" smtClean="0"/>
              <a:t>11/11/2024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6223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F19261F-DB24-49D2-82AF-9BC36B109AD4}" type="datetime1">
              <a:rPr lang="en-AU" smtClean="0"/>
              <a:t>11/11/2024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67104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6B0B3-7C98-49FD-8F15-9BCA1F86F948}" type="datetime1">
              <a:rPr lang="en-AU" smtClean="0"/>
              <a:t>11/11/2024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35729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4660FE-EA1F-4F20-8C39-50D90B9CFE3E}" type="datetime1">
              <a:rPr lang="en-AU" smtClean="0"/>
              <a:t>11/11/2024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79990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358479-0F1B-41EA-8BC8-85B66AE18F79}" type="datetime1">
              <a:rPr lang="en-AU" smtClean="0"/>
              <a:t>11/11/2024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48950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809C0-90D1-4E9A-9F62-E0D7AC749C36}" type="datetime1">
              <a:rPr lang="en-AU" smtClean="0"/>
              <a:t>11/11/2024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AC9D6-A185-4091-98F0-1811420BA83C}" type="slidenum">
              <a:rPr lang="en-AU" smtClean="0"/>
              <a:t>‹#›</a:t>
            </a:fld>
            <a:endParaRPr lang="en-AU"/>
          </a:p>
        </p:txBody>
      </p:sp>
    </p:spTree>
    <p:extLst>
      <p:ext uri="{BB962C8B-B14F-4D97-AF65-F5344CB8AC3E}">
        <p14:creationId xmlns:p14="http://schemas.microsoft.com/office/powerpoint/2010/main" val="4139258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hyperlink" Target="https://communityinterlink.org.au/information-for-businesses/"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F5CC3B9-BB75-174E-9E76-77E3923C2F05}"/>
              </a:ext>
            </a:extLst>
          </p:cNvPr>
          <p:cNvSpPr txBox="1"/>
          <p:nvPr/>
        </p:nvSpPr>
        <p:spPr>
          <a:xfrm>
            <a:off x="457200" y="2454739"/>
            <a:ext cx="4419600" cy="1323439"/>
          </a:xfrm>
          <a:prstGeom prst="rect">
            <a:avLst/>
          </a:prstGeom>
          <a:noFill/>
        </p:spPr>
        <p:txBody>
          <a:bodyPr wrap="square" rtlCol="0">
            <a:spAutoFit/>
          </a:bodyPr>
          <a:lstStyle/>
          <a:p>
            <a:r>
              <a:rPr lang="en-US" sz="4000" b="1" dirty="0">
                <a:solidFill>
                  <a:srgbClr val="1B4187"/>
                </a:solidFill>
                <a:latin typeface="Arial" panose="020B0604020202020204" pitchFamily="34" charset="0"/>
                <a:ea typeface="DIN 2014" panose="020B0504020202020204" pitchFamily="34" charset="77"/>
                <a:cs typeface="Arial" panose="020B0604020202020204" pitchFamily="34" charset="0"/>
              </a:rPr>
              <a:t>Service Provider Training Package</a:t>
            </a:r>
          </a:p>
        </p:txBody>
      </p:sp>
      <p:sp>
        <p:nvSpPr>
          <p:cNvPr id="13" name="TextBox 12">
            <a:extLst>
              <a:ext uri="{FF2B5EF4-FFF2-40B4-BE49-F238E27FC236}">
                <a16:creationId xmlns:a16="http://schemas.microsoft.com/office/drawing/2014/main" id="{E5D4ADDC-5F76-A84D-B3BB-8ECFD17F85E5}"/>
              </a:ext>
            </a:extLst>
          </p:cNvPr>
          <p:cNvSpPr txBox="1"/>
          <p:nvPr/>
        </p:nvSpPr>
        <p:spPr>
          <a:xfrm>
            <a:off x="457200" y="4343400"/>
            <a:ext cx="3962400" cy="400110"/>
          </a:xfrm>
          <a:prstGeom prst="rect">
            <a:avLst/>
          </a:prstGeom>
          <a:noFill/>
        </p:spPr>
        <p:txBody>
          <a:bodyPr wrap="square" rtlCol="0">
            <a:spAutoFit/>
          </a:bodyPr>
          <a:lstStyle/>
          <a:p>
            <a:r>
              <a:rPr lang="en-US" sz="2000" b="1" dirty="0">
                <a:solidFill>
                  <a:srgbClr val="1B4187"/>
                </a:solidFill>
                <a:latin typeface="Arial" panose="020B0604020202020204" pitchFamily="34" charset="0"/>
                <a:ea typeface="DIN 2014" panose="020B0504020202020204" pitchFamily="34" charset="77"/>
                <a:cs typeface="Arial" panose="020B0604020202020204" pitchFamily="34" charset="0"/>
              </a:rPr>
              <a:t>November 2024</a:t>
            </a:r>
          </a:p>
        </p:txBody>
      </p:sp>
      <p:sp>
        <p:nvSpPr>
          <p:cNvPr id="2" name="TextBox 1">
            <a:extLst>
              <a:ext uri="{FF2B5EF4-FFF2-40B4-BE49-F238E27FC236}">
                <a16:creationId xmlns:a16="http://schemas.microsoft.com/office/drawing/2014/main" id="{7D7AB22C-49A5-44D3-B356-77707E5557FB}"/>
              </a:ext>
            </a:extLst>
          </p:cNvPr>
          <p:cNvSpPr txBox="1"/>
          <p:nvPr/>
        </p:nvSpPr>
        <p:spPr>
          <a:xfrm>
            <a:off x="2890837" y="11293083"/>
            <a:ext cx="2449288" cy="492443"/>
          </a:xfrm>
          <a:prstGeom prst="rect">
            <a:avLst/>
          </a:prstGeom>
          <a:noFill/>
        </p:spPr>
        <p:txBody>
          <a:bodyPr wrap="square" rtlCol="0">
            <a:spAutoFit/>
          </a:bodyPr>
          <a:lstStyle/>
          <a:p>
            <a:endParaRPr lang="en-AU" dirty="0"/>
          </a:p>
        </p:txBody>
      </p:sp>
      <p:pic>
        <p:nvPicPr>
          <p:cNvPr id="1026" name="Picture 1" descr="image001">
            <a:extLst>
              <a:ext uri="{FF2B5EF4-FFF2-40B4-BE49-F238E27FC236}">
                <a16:creationId xmlns:a16="http://schemas.microsoft.com/office/drawing/2014/main" id="{13490E64-6076-498E-8DDC-FF20CF175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91" y="5410200"/>
            <a:ext cx="332486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3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8A2E91-EC16-B649-A65D-F8F81AE15428}"/>
              </a:ext>
            </a:extLst>
          </p:cNvPr>
          <p:cNvSpPr txBox="1"/>
          <p:nvPr/>
        </p:nvSpPr>
        <p:spPr>
          <a:xfrm>
            <a:off x="326136" y="1730516"/>
            <a:ext cx="8534400" cy="4308872"/>
          </a:xfrm>
          <a:prstGeom prst="rect">
            <a:avLst/>
          </a:prstGeom>
          <a:noFill/>
        </p:spPr>
        <p:txBody>
          <a:bodyPr wrap="square" rtlCol="0">
            <a:spAutoFit/>
          </a:bodyPr>
          <a:lstStyle/>
          <a:p>
            <a:r>
              <a:rPr lang="en-AU" sz="2400" b="1" dirty="0"/>
              <a:t>Elder abuse is a single or repeated act or lack of appropriate action, occurring within any relationship where there is an expectation of trust, which causes harm or distress to an older person (WHO 2022).</a:t>
            </a:r>
          </a:p>
          <a:p>
            <a:r>
              <a:rPr lang="en-AU" dirty="0"/>
              <a:t> </a:t>
            </a:r>
          </a:p>
          <a:p>
            <a:r>
              <a:rPr lang="en-AU" sz="2000" dirty="0"/>
              <a:t>Elder abuse occurs in relationships where there is ‘an expectation of trust’.  Such relationships include those with family members, friends, neighbours, and some professionals such as paid carers.</a:t>
            </a:r>
          </a:p>
          <a:p>
            <a:r>
              <a:rPr lang="en-AU" sz="2000" dirty="0"/>
              <a:t> </a:t>
            </a:r>
          </a:p>
          <a:p>
            <a:r>
              <a:rPr lang="en-AU" sz="2000" dirty="0"/>
              <a:t>In Australia, ‘older people’ are generally defined as those aged 65 and over.  However, Aboriginal and Torres Strait Islander people are often included among ‘older people’ from the age of 50 (</a:t>
            </a:r>
            <a:r>
              <a:rPr lang="en-AU" sz="2000" dirty="0" err="1"/>
              <a:t>Kaspiew</a:t>
            </a:r>
            <a:r>
              <a:rPr lang="en-AU" sz="2000" dirty="0"/>
              <a:t> et al. 2015).  These age groups are used to define older people in this page, unless stated otherwise.</a:t>
            </a:r>
          </a:p>
        </p:txBody>
      </p:sp>
      <p:sp>
        <p:nvSpPr>
          <p:cNvPr id="7" name="TextBox 6">
            <a:extLst>
              <a:ext uri="{FF2B5EF4-FFF2-40B4-BE49-F238E27FC236}">
                <a16:creationId xmlns:a16="http://schemas.microsoft.com/office/drawing/2014/main" id="{DEF012E3-DA92-514A-BD42-85B739BECD1E}"/>
              </a:ext>
            </a:extLst>
          </p:cNvPr>
          <p:cNvSpPr txBox="1"/>
          <p:nvPr/>
        </p:nvSpPr>
        <p:spPr>
          <a:xfrm>
            <a:off x="304800" y="232906"/>
            <a:ext cx="39624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Elder Abuse</a:t>
            </a:r>
          </a:p>
        </p:txBody>
      </p:sp>
      <p:sp>
        <p:nvSpPr>
          <p:cNvPr id="9" name="TextBox 8">
            <a:extLst>
              <a:ext uri="{FF2B5EF4-FFF2-40B4-BE49-F238E27FC236}">
                <a16:creationId xmlns:a16="http://schemas.microsoft.com/office/drawing/2014/main" id="{77736564-23C0-D043-85F5-BA3A87D2CC3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Elder Abuse?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413980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8A2E91-EC16-B649-A65D-F8F81AE15428}"/>
              </a:ext>
            </a:extLst>
          </p:cNvPr>
          <p:cNvSpPr txBox="1"/>
          <p:nvPr/>
        </p:nvSpPr>
        <p:spPr>
          <a:xfrm>
            <a:off x="304800" y="1447800"/>
            <a:ext cx="8686800" cy="5201424"/>
          </a:xfrm>
          <a:prstGeom prst="rect">
            <a:avLst/>
          </a:prstGeom>
          <a:noFill/>
        </p:spPr>
        <p:txBody>
          <a:bodyPr wrap="square" rtlCol="0">
            <a:spAutoFit/>
          </a:bodyPr>
          <a:lstStyle/>
          <a:p>
            <a:r>
              <a:rPr lang="en-AU" sz="2400" b="1" i="1" dirty="0"/>
              <a:t>Elder abuse can take various forms:</a:t>
            </a:r>
          </a:p>
          <a:p>
            <a:endParaRPr lang="en-AU" sz="800" b="1" i="1" dirty="0"/>
          </a:p>
          <a:p>
            <a:pPr marL="265113" lvl="1" indent="-265113">
              <a:buFont typeface="Wingdings" panose="05000000000000000000" pitchFamily="2" charset="2"/>
              <a:buChar char="Ø"/>
            </a:pPr>
            <a:r>
              <a:rPr lang="en-AU" sz="2000" b="1" i="1" dirty="0"/>
              <a:t>Physical – </a:t>
            </a:r>
            <a:r>
              <a:rPr lang="en-AU" sz="2000" dirty="0"/>
              <a:t>unexplained pain, burns, cuts, dislocation, sedation, repeated injury.</a:t>
            </a:r>
          </a:p>
          <a:p>
            <a:pPr marL="265113" lvl="1" indent="-265113">
              <a:buFont typeface="Wingdings" panose="05000000000000000000" pitchFamily="2" charset="2"/>
              <a:buChar char="Ø"/>
            </a:pPr>
            <a:r>
              <a:rPr lang="en-AU" sz="2000" b="1" i="1" dirty="0"/>
              <a:t>Psychological or Emotional – </a:t>
            </a:r>
            <a:r>
              <a:rPr lang="en-AU" sz="2000" dirty="0"/>
              <a:t>depression, confusion, insomnia, lethargy, changes in eating patterns. </a:t>
            </a:r>
          </a:p>
          <a:p>
            <a:pPr marL="265113" lvl="1" indent="-265113">
              <a:buFont typeface="Wingdings" panose="05000000000000000000" pitchFamily="2" charset="2"/>
              <a:buChar char="Ø"/>
            </a:pPr>
            <a:r>
              <a:rPr lang="en-AU" sz="2000" b="1" i="1" dirty="0"/>
              <a:t>Sexual – </a:t>
            </a:r>
            <a:r>
              <a:rPr lang="en-AU" sz="2000" dirty="0"/>
              <a:t>older person is reluctant to accept physical touch or personal hygiene, shows fear.</a:t>
            </a:r>
          </a:p>
          <a:p>
            <a:pPr marL="265113" lvl="1" indent="-265113">
              <a:buFont typeface="Wingdings" panose="05000000000000000000" pitchFamily="2" charset="2"/>
              <a:buChar char="Ø"/>
            </a:pPr>
            <a:r>
              <a:rPr lang="en-AU" sz="2000" b="1" i="1" dirty="0"/>
              <a:t>Financial – </a:t>
            </a:r>
            <a:r>
              <a:rPr lang="en-AU" sz="2000" dirty="0"/>
              <a:t>not paying bills, items going missing, no money for shopping or transport.</a:t>
            </a:r>
          </a:p>
          <a:p>
            <a:pPr marL="265113" lvl="1" indent="-265113">
              <a:buFont typeface="Wingdings" panose="05000000000000000000" pitchFamily="2" charset="2"/>
              <a:buChar char="Ø"/>
            </a:pPr>
            <a:r>
              <a:rPr lang="en-AU" sz="2000" b="1" i="1" dirty="0"/>
              <a:t>Neglect - </a:t>
            </a:r>
            <a:r>
              <a:rPr lang="en-AU" sz="2000" dirty="0"/>
              <a:t>poor and inadequate care or purposefully withholding of necessary items such as food / drink, untreated physical conditions, dirty living conditions or clothing, ignoring calls for assistance</a:t>
            </a:r>
            <a:r>
              <a:rPr lang="en-AU" sz="2000" b="1" i="1" dirty="0"/>
              <a:t>.</a:t>
            </a:r>
          </a:p>
          <a:p>
            <a:endParaRPr lang="en-US" sz="1100" dirty="0"/>
          </a:p>
          <a:p>
            <a:r>
              <a:rPr lang="en-US" sz="2000" dirty="0">
                <a:solidFill>
                  <a:srgbClr val="FF0000"/>
                </a:solidFill>
              </a:rPr>
              <a:t>I</a:t>
            </a:r>
            <a:r>
              <a:rPr lang="en-AU" sz="2000" dirty="0">
                <a:solidFill>
                  <a:srgbClr val="FF0000"/>
                </a:solidFill>
              </a:rPr>
              <a:t>f an older person’s rights are not upheld, it is </a:t>
            </a:r>
            <a:r>
              <a:rPr lang="en-AU" sz="2000" b="1" u="sng" dirty="0">
                <a:solidFill>
                  <a:srgbClr val="FF0000"/>
                </a:solidFill>
              </a:rPr>
              <a:t>YOUR</a:t>
            </a:r>
            <a:r>
              <a:rPr lang="en-AU" sz="2000" dirty="0">
                <a:solidFill>
                  <a:srgbClr val="FF0000"/>
                </a:solidFill>
              </a:rPr>
              <a:t> job to report this.</a:t>
            </a:r>
          </a:p>
          <a:p>
            <a:r>
              <a:rPr lang="en-US" sz="2000" dirty="0">
                <a:solidFill>
                  <a:srgbClr val="FF0000"/>
                </a:solidFill>
              </a:rPr>
              <a:t>Y</a:t>
            </a:r>
            <a:r>
              <a:rPr lang="en-AU" sz="2000" dirty="0">
                <a:solidFill>
                  <a:srgbClr val="FF0000"/>
                </a:solidFill>
              </a:rPr>
              <a:t>our workplace will have procedures to follow when reporting a </a:t>
            </a:r>
            <a:r>
              <a:rPr lang="en-US" sz="2000" dirty="0">
                <a:solidFill>
                  <a:srgbClr val="FF0000"/>
                </a:solidFill>
              </a:rPr>
              <a:t>or check </a:t>
            </a:r>
          </a:p>
          <a:p>
            <a:r>
              <a:rPr lang="en-US" sz="2000" dirty="0">
                <a:solidFill>
                  <a:srgbClr val="FF0000"/>
                </a:solidFill>
              </a:rPr>
              <a:t>with your supervisor and report to Community Interlink immediately.</a:t>
            </a:r>
            <a:endParaRPr lang="en-AU" sz="2000" dirty="0">
              <a:solidFill>
                <a:srgbClr val="FF0000"/>
              </a:solidFill>
            </a:endParaRPr>
          </a:p>
          <a:p>
            <a:endParaRPr lang="en-AU" sz="2000" dirty="0"/>
          </a:p>
        </p:txBody>
      </p:sp>
      <p:sp>
        <p:nvSpPr>
          <p:cNvPr id="7" name="TextBox 6">
            <a:extLst>
              <a:ext uri="{FF2B5EF4-FFF2-40B4-BE49-F238E27FC236}">
                <a16:creationId xmlns:a16="http://schemas.microsoft.com/office/drawing/2014/main" id="{DEF012E3-DA92-514A-BD42-85B739BECD1E}"/>
              </a:ext>
            </a:extLst>
          </p:cNvPr>
          <p:cNvSpPr txBox="1"/>
          <p:nvPr/>
        </p:nvSpPr>
        <p:spPr>
          <a:xfrm>
            <a:off x="304800" y="232906"/>
            <a:ext cx="39624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Elder Abuse</a:t>
            </a:r>
          </a:p>
        </p:txBody>
      </p:sp>
      <p:sp>
        <p:nvSpPr>
          <p:cNvPr id="9" name="TextBox 8">
            <a:extLst>
              <a:ext uri="{FF2B5EF4-FFF2-40B4-BE49-F238E27FC236}">
                <a16:creationId xmlns:a16="http://schemas.microsoft.com/office/drawing/2014/main" id="{77736564-23C0-D043-85F5-BA3A87D2CC3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Elder Abuse?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2" name="Picture 1">
            <a:extLst>
              <a:ext uri="{FF2B5EF4-FFF2-40B4-BE49-F238E27FC236}">
                <a16:creationId xmlns:a16="http://schemas.microsoft.com/office/drawing/2014/main" id="{B26D54E0-6B68-49E8-B316-B2D9C833F360}"/>
              </a:ext>
            </a:extLst>
          </p:cNvPr>
          <p:cNvPicPr>
            <a:picLocks noChangeAspect="1"/>
          </p:cNvPicPr>
          <p:nvPr/>
        </p:nvPicPr>
        <p:blipFill>
          <a:blip r:embed="rId4"/>
          <a:stretch>
            <a:fillRect/>
          </a:stretch>
        </p:blipFill>
        <p:spPr>
          <a:xfrm>
            <a:off x="8001000" y="4953000"/>
            <a:ext cx="1261872" cy="1275688"/>
          </a:xfrm>
          <a:prstGeom prst="rect">
            <a:avLst/>
          </a:prstGeom>
        </p:spPr>
      </p:pic>
    </p:spTree>
    <p:extLst>
      <p:ext uri="{BB962C8B-B14F-4D97-AF65-F5344CB8AC3E}">
        <p14:creationId xmlns:p14="http://schemas.microsoft.com/office/powerpoint/2010/main" val="77690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670EBB-3D86-6C48-9FDF-EA0FC5758598}"/>
              </a:ext>
            </a:extLst>
          </p:cNvPr>
          <p:cNvSpPr txBox="1"/>
          <p:nvPr/>
        </p:nvSpPr>
        <p:spPr>
          <a:xfrm>
            <a:off x="304800" y="67594"/>
            <a:ext cx="39624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SIRS</a:t>
            </a:r>
          </a:p>
        </p:txBody>
      </p:sp>
      <p:sp>
        <p:nvSpPr>
          <p:cNvPr id="7" name="TextBox 6">
            <a:extLst>
              <a:ext uri="{FF2B5EF4-FFF2-40B4-BE49-F238E27FC236}">
                <a16:creationId xmlns:a16="http://schemas.microsoft.com/office/drawing/2014/main" id="{FF05CAC8-FAFF-D243-80F9-17AEADC192A5}"/>
              </a:ext>
            </a:extLst>
          </p:cNvPr>
          <p:cNvSpPr txBox="1"/>
          <p:nvPr/>
        </p:nvSpPr>
        <p:spPr>
          <a:xfrm>
            <a:off x="316992" y="685800"/>
            <a:ext cx="8610600" cy="769441"/>
          </a:xfrm>
          <a:prstGeom prst="rect">
            <a:avLst/>
          </a:prstGeom>
          <a:noFill/>
        </p:spPr>
        <p:txBody>
          <a:bodyPr wrap="square" rtlCol="0">
            <a:spAutoFit/>
          </a:bodyPr>
          <a:lstStyle/>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We all have a responsibility to help prevent </a:t>
            </a:r>
          </a:p>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the abuse and neglect of older people</a:t>
            </a:r>
          </a:p>
        </p:txBody>
      </p:sp>
      <p:pic>
        <p:nvPicPr>
          <p:cNvPr id="8" name="Picture 7">
            <a:extLst>
              <a:ext uri="{FF2B5EF4-FFF2-40B4-BE49-F238E27FC236}">
                <a16:creationId xmlns:a16="http://schemas.microsoft.com/office/drawing/2014/main" id="{F71F6328-D4E3-4ADF-8783-50DE04104CAF}"/>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E0B7E6EB-7100-41F4-838B-AF9CA4685F2B}"/>
              </a:ext>
            </a:extLst>
          </p:cNvPr>
          <p:cNvSpPr/>
          <p:nvPr/>
        </p:nvSpPr>
        <p:spPr>
          <a:xfrm>
            <a:off x="304800" y="1549159"/>
            <a:ext cx="8622792" cy="4801314"/>
          </a:xfrm>
          <a:prstGeom prst="rect">
            <a:avLst/>
          </a:prstGeom>
        </p:spPr>
        <p:txBody>
          <a:bodyPr wrap="square">
            <a:spAutoFit/>
          </a:bodyPr>
          <a:lstStyle/>
          <a:p>
            <a:r>
              <a:rPr lang="en-AU" sz="2200" b="1" dirty="0">
                <a:solidFill>
                  <a:srgbClr val="FF9900"/>
                </a:solidFill>
              </a:rPr>
              <a:t>What is a reportable incident</a:t>
            </a:r>
            <a:r>
              <a:rPr lang="en-AU" sz="2000" b="1" dirty="0">
                <a:solidFill>
                  <a:srgbClr val="FF9900"/>
                </a:solidFill>
              </a:rPr>
              <a:t>? </a:t>
            </a:r>
          </a:p>
          <a:p>
            <a:endParaRPr lang="en-AU" sz="500" b="1" dirty="0">
              <a:solidFill>
                <a:srgbClr val="FF9900"/>
              </a:solidFill>
            </a:endParaRPr>
          </a:p>
          <a:p>
            <a:r>
              <a:rPr lang="en-AU" dirty="0"/>
              <a:t>Serious incidents that Community Interlink must report to the Commission could be: </a:t>
            </a:r>
          </a:p>
          <a:p>
            <a:endParaRPr lang="en-AU" sz="500" dirty="0"/>
          </a:p>
          <a:p>
            <a:pPr marL="265113" indent="-173038">
              <a:spcBef>
                <a:spcPts val="600"/>
              </a:spcBef>
            </a:pPr>
            <a:r>
              <a:rPr lang="en-AU" dirty="0"/>
              <a:t>• </a:t>
            </a:r>
            <a:r>
              <a:rPr lang="en-AU" b="1" dirty="0"/>
              <a:t>Unreasonable use of force </a:t>
            </a:r>
            <a:r>
              <a:rPr lang="en-AU" dirty="0"/>
              <a:t>– like kicking, punching or rough handling </a:t>
            </a:r>
          </a:p>
          <a:p>
            <a:pPr marL="265113" indent="-173038">
              <a:spcBef>
                <a:spcPts val="600"/>
              </a:spcBef>
            </a:pPr>
            <a:r>
              <a:rPr lang="en-AU" dirty="0"/>
              <a:t>• </a:t>
            </a:r>
            <a:r>
              <a:rPr lang="en-AU" b="1" dirty="0"/>
              <a:t>Unlawful sexual contact or inappropriate sexual conduct </a:t>
            </a:r>
            <a:r>
              <a:rPr lang="en-AU" dirty="0"/>
              <a:t>– like stalking, making sexual advances or unwanted sexual touching </a:t>
            </a:r>
          </a:p>
          <a:p>
            <a:pPr marL="265113" indent="-173038">
              <a:spcBef>
                <a:spcPts val="600"/>
              </a:spcBef>
            </a:pPr>
            <a:r>
              <a:rPr lang="en-AU" dirty="0"/>
              <a:t>• </a:t>
            </a:r>
            <a:r>
              <a:rPr lang="en-AU" b="1" dirty="0"/>
              <a:t>Psychological or emotional abuse </a:t>
            </a:r>
            <a:r>
              <a:rPr lang="en-AU" dirty="0"/>
              <a:t>– like yelling, name calling or ignoring </a:t>
            </a:r>
          </a:p>
          <a:p>
            <a:pPr marL="265113" indent="-173038">
              <a:spcBef>
                <a:spcPts val="600"/>
              </a:spcBef>
            </a:pPr>
            <a:r>
              <a:rPr lang="en-AU" dirty="0"/>
              <a:t>• </a:t>
            </a:r>
            <a:r>
              <a:rPr lang="en-AU" b="1" dirty="0"/>
              <a:t>Stealing or financial coercion by a staff member </a:t>
            </a:r>
            <a:r>
              <a:rPr lang="en-AU" dirty="0"/>
              <a:t>– like stealing money or pressuring you to give money </a:t>
            </a:r>
          </a:p>
          <a:p>
            <a:pPr marL="265113" indent="-173038">
              <a:spcBef>
                <a:spcPts val="600"/>
              </a:spcBef>
            </a:pPr>
            <a:r>
              <a:rPr lang="en-AU" dirty="0"/>
              <a:t>• </a:t>
            </a:r>
            <a:r>
              <a:rPr lang="en-AU" b="1" dirty="0"/>
              <a:t>Neglect</a:t>
            </a:r>
            <a:r>
              <a:rPr lang="en-AU" dirty="0"/>
              <a:t> – like not giving you the care you need to stay well </a:t>
            </a:r>
          </a:p>
          <a:p>
            <a:pPr marL="265113" indent="-173038">
              <a:spcBef>
                <a:spcPts val="600"/>
              </a:spcBef>
            </a:pPr>
            <a:r>
              <a:rPr lang="en-AU" dirty="0"/>
              <a:t>• </a:t>
            </a:r>
            <a:r>
              <a:rPr lang="en-AU" b="1" dirty="0"/>
              <a:t>Inappropriate use of restrictive practices </a:t>
            </a:r>
            <a:r>
              <a:rPr lang="en-AU" dirty="0"/>
              <a:t>– like using physical force or medication to restrict your freedom or movement </a:t>
            </a:r>
          </a:p>
          <a:p>
            <a:pPr marL="265113" indent="-173038">
              <a:spcBef>
                <a:spcPts val="600"/>
              </a:spcBef>
            </a:pPr>
            <a:r>
              <a:rPr lang="en-AU" dirty="0"/>
              <a:t>• </a:t>
            </a:r>
            <a:r>
              <a:rPr lang="en-AU" b="1" dirty="0"/>
              <a:t>Missing consumers </a:t>
            </a:r>
            <a:r>
              <a:rPr lang="en-AU" dirty="0"/>
              <a:t>– where a care recipient goes missing </a:t>
            </a:r>
          </a:p>
          <a:p>
            <a:pPr marL="265113" indent="-173038">
              <a:spcBef>
                <a:spcPts val="600"/>
              </a:spcBef>
            </a:pPr>
            <a:r>
              <a:rPr lang="en-AU" dirty="0"/>
              <a:t>• </a:t>
            </a:r>
            <a:r>
              <a:rPr lang="en-AU" b="1" dirty="0"/>
              <a:t>Unexpected death </a:t>
            </a:r>
            <a:r>
              <a:rPr lang="en-AU" dirty="0"/>
              <a:t>– like someone dying unexpectedly because they did not receive proper care and services.</a:t>
            </a:r>
          </a:p>
        </p:txBody>
      </p:sp>
    </p:spTree>
    <p:extLst>
      <p:ext uri="{BB962C8B-B14F-4D97-AF65-F5344CB8AC3E}">
        <p14:creationId xmlns:p14="http://schemas.microsoft.com/office/powerpoint/2010/main" val="178424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05CAC8-FAFF-D243-80F9-17AEADC192A5}"/>
              </a:ext>
            </a:extLst>
          </p:cNvPr>
          <p:cNvSpPr txBox="1"/>
          <p:nvPr/>
        </p:nvSpPr>
        <p:spPr>
          <a:xfrm>
            <a:off x="316992" y="685800"/>
            <a:ext cx="8610600" cy="769441"/>
          </a:xfrm>
          <a:prstGeom prst="rect">
            <a:avLst/>
          </a:prstGeom>
          <a:noFill/>
        </p:spPr>
        <p:txBody>
          <a:bodyPr wrap="square" rtlCol="0">
            <a:spAutoFit/>
          </a:bodyPr>
          <a:lstStyle/>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We all have a responsibility to help prevent </a:t>
            </a:r>
          </a:p>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the abuse and neglect of older people</a:t>
            </a:r>
          </a:p>
        </p:txBody>
      </p:sp>
      <p:pic>
        <p:nvPicPr>
          <p:cNvPr id="8" name="Picture 7">
            <a:extLst>
              <a:ext uri="{FF2B5EF4-FFF2-40B4-BE49-F238E27FC236}">
                <a16:creationId xmlns:a16="http://schemas.microsoft.com/office/drawing/2014/main" id="{F71F6328-D4E3-4ADF-8783-50DE04104CAF}"/>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E0B7E6EB-7100-41F4-838B-AF9CA4685F2B}"/>
              </a:ext>
            </a:extLst>
          </p:cNvPr>
          <p:cNvSpPr/>
          <p:nvPr/>
        </p:nvSpPr>
        <p:spPr>
          <a:xfrm>
            <a:off x="120396" y="3965129"/>
            <a:ext cx="9003792" cy="2369880"/>
          </a:xfrm>
          <a:prstGeom prst="rect">
            <a:avLst/>
          </a:prstGeom>
        </p:spPr>
        <p:txBody>
          <a:bodyPr wrap="square">
            <a:spAutoFit/>
          </a:bodyPr>
          <a:lstStyle/>
          <a:p>
            <a:r>
              <a:rPr lang="en-AU" sz="2000" b="1" u="sng" dirty="0"/>
              <a:t>ALL Staff members must: </a:t>
            </a:r>
            <a:endParaRPr lang="en-AU" sz="2000" dirty="0"/>
          </a:p>
          <a:p>
            <a:pPr marL="377825" indent="-285750">
              <a:spcBef>
                <a:spcPts val="600"/>
              </a:spcBef>
              <a:buFont typeface="Arial" panose="020B0604020202020204" pitchFamily="34" charset="0"/>
              <a:buChar char="•"/>
            </a:pPr>
            <a:r>
              <a:rPr lang="en-AU" sz="2000" b="1" dirty="0"/>
              <a:t>Understand their SIRS responsibilities</a:t>
            </a:r>
          </a:p>
          <a:p>
            <a:pPr marL="377825" indent="-285750">
              <a:spcBef>
                <a:spcPts val="600"/>
              </a:spcBef>
              <a:buFont typeface="Arial" panose="020B0604020202020204" pitchFamily="34" charset="0"/>
              <a:buChar char="•"/>
            </a:pPr>
            <a:r>
              <a:rPr lang="en-US" sz="2000" b="1" dirty="0"/>
              <a:t>Be trained to respond to incidents</a:t>
            </a:r>
          </a:p>
          <a:p>
            <a:pPr marL="377825" indent="-285750">
              <a:spcBef>
                <a:spcPts val="600"/>
              </a:spcBef>
              <a:buFont typeface="Arial" panose="020B0604020202020204" pitchFamily="34" charset="0"/>
              <a:buChar char="•"/>
            </a:pPr>
            <a:r>
              <a:rPr lang="en-US" sz="2000" b="1" dirty="0"/>
              <a:t>Escalate incidents so they can be appropriately managed and documented</a:t>
            </a:r>
          </a:p>
          <a:p>
            <a:pPr marL="92075">
              <a:spcBef>
                <a:spcPts val="600"/>
              </a:spcBef>
            </a:pPr>
            <a:r>
              <a:rPr lang="en-US" sz="2400" b="1" dirty="0">
                <a:solidFill>
                  <a:srgbClr val="FF0000"/>
                </a:solidFill>
              </a:rPr>
              <a:t>Please notify Community Interlink immediately of any potential reportable incidents</a:t>
            </a:r>
            <a:endParaRPr lang="en-AU" sz="2400" b="1" dirty="0">
              <a:solidFill>
                <a:srgbClr val="FF0000"/>
              </a:solidFill>
            </a:endParaRPr>
          </a:p>
        </p:txBody>
      </p:sp>
      <p:pic>
        <p:nvPicPr>
          <p:cNvPr id="9" name="Picture 8">
            <a:extLst>
              <a:ext uri="{FF2B5EF4-FFF2-40B4-BE49-F238E27FC236}">
                <a16:creationId xmlns:a16="http://schemas.microsoft.com/office/drawing/2014/main" id="{13AA87AD-9E2C-4300-A935-411922565879}"/>
              </a:ext>
            </a:extLst>
          </p:cNvPr>
          <p:cNvPicPr>
            <a:picLocks noChangeAspect="1"/>
          </p:cNvPicPr>
          <p:nvPr/>
        </p:nvPicPr>
        <p:blipFill>
          <a:blip r:embed="rId5"/>
          <a:stretch>
            <a:fillRect/>
          </a:stretch>
        </p:blipFill>
        <p:spPr>
          <a:xfrm>
            <a:off x="0" y="0"/>
            <a:ext cx="9143999" cy="3949893"/>
          </a:xfrm>
          <a:prstGeom prst="rect">
            <a:avLst/>
          </a:prstGeom>
        </p:spPr>
      </p:pic>
    </p:spTree>
    <p:extLst>
      <p:ext uri="{BB962C8B-B14F-4D97-AF65-F5344CB8AC3E}">
        <p14:creationId xmlns:p14="http://schemas.microsoft.com/office/powerpoint/2010/main" val="266276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47AC2-931D-B546-94B0-BB2D726589A6}"/>
              </a:ext>
            </a:extLst>
          </p:cNvPr>
          <p:cNvSpPr txBox="1"/>
          <p:nvPr/>
        </p:nvSpPr>
        <p:spPr>
          <a:xfrm>
            <a:off x="354196" y="1468906"/>
            <a:ext cx="8435608" cy="4862870"/>
          </a:xfrm>
          <a:prstGeom prst="rect">
            <a:avLst/>
          </a:prstGeom>
          <a:noFill/>
        </p:spPr>
        <p:txBody>
          <a:bodyPr wrap="square" rtlCol="0">
            <a:spAutoFit/>
          </a:bodyPr>
          <a:lstStyle/>
          <a:p>
            <a:pPr fontAlgn="base"/>
            <a:r>
              <a:rPr lang="en-AU" b="1" i="1" dirty="0"/>
              <a:t>Deterioration is when a person’s state of health declines. </a:t>
            </a:r>
          </a:p>
          <a:p>
            <a:pPr fontAlgn="base"/>
            <a:r>
              <a:rPr lang="en-AU" dirty="0"/>
              <a:t>They may:</a:t>
            </a:r>
            <a:endParaRPr lang="en-AU" sz="500" dirty="0"/>
          </a:p>
          <a:p>
            <a:pPr marL="285750" indent="-285750" fontAlgn="base">
              <a:buFont typeface="Arial" panose="020B0604020202020204" pitchFamily="34" charset="0"/>
              <a:buChar char="•"/>
            </a:pPr>
            <a:r>
              <a:rPr lang="en-AU" dirty="0"/>
              <a:t>become bedbound (stay in bed);</a:t>
            </a:r>
          </a:p>
          <a:p>
            <a:pPr marL="285750" indent="-285750" fontAlgn="base">
              <a:buFont typeface="Arial" panose="020B0604020202020204" pitchFamily="34" charset="0"/>
              <a:buChar char="•"/>
            </a:pPr>
            <a:r>
              <a:rPr lang="en-AU" dirty="0"/>
              <a:t>spend more time sleeping or resting;</a:t>
            </a:r>
          </a:p>
          <a:p>
            <a:pPr marL="285750" indent="-285750" fontAlgn="base">
              <a:buFont typeface="Arial" panose="020B0604020202020204" pitchFamily="34" charset="0"/>
              <a:buChar char="•"/>
            </a:pPr>
            <a:r>
              <a:rPr lang="en-AU" dirty="0"/>
              <a:t>have reduced intake of food (eat less);</a:t>
            </a:r>
          </a:p>
          <a:p>
            <a:pPr marL="285750" indent="-285750" fontAlgn="base">
              <a:buFont typeface="Arial" panose="020B0604020202020204" pitchFamily="34" charset="0"/>
              <a:buChar char="•"/>
            </a:pPr>
            <a:r>
              <a:rPr lang="en-AU" dirty="0"/>
              <a:t>have difficulty with swallowing, or;</a:t>
            </a:r>
          </a:p>
          <a:p>
            <a:pPr marL="285750" indent="-285750" fontAlgn="base">
              <a:buFont typeface="Arial" panose="020B0604020202020204" pitchFamily="34" charset="0"/>
              <a:buChar char="•"/>
            </a:pPr>
            <a:r>
              <a:rPr lang="en-AU" dirty="0"/>
              <a:t>have a change in their conscious state</a:t>
            </a:r>
          </a:p>
          <a:p>
            <a:pPr fontAlgn="base"/>
            <a:endParaRPr lang="en-AU" sz="900" b="1" i="1" dirty="0"/>
          </a:p>
          <a:p>
            <a:pPr fontAlgn="base"/>
            <a:r>
              <a:rPr lang="en-AU" b="1" i="1" dirty="0"/>
              <a:t>Recognising that a person is deteriorating is important so that:</a:t>
            </a:r>
          </a:p>
          <a:p>
            <a:pPr fontAlgn="base"/>
            <a:endParaRPr lang="en-AU" sz="500" dirty="0"/>
          </a:p>
          <a:p>
            <a:pPr marL="285750" indent="-285750" fontAlgn="base">
              <a:buFont typeface="Arial" panose="020B0604020202020204" pitchFamily="34" charset="0"/>
              <a:buChar char="•"/>
            </a:pPr>
            <a:r>
              <a:rPr lang="en-AU" dirty="0"/>
              <a:t>this can be discussed with the person and their family;</a:t>
            </a:r>
          </a:p>
          <a:p>
            <a:pPr marL="285750" indent="-285750" fontAlgn="base">
              <a:buFont typeface="Arial" panose="020B0604020202020204" pitchFamily="34" charset="0"/>
              <a:buChar char="•"/>
            </a:pPr>
            <a:r>
              <a:rPr lang="en-AU" dirty="0"/>
              <a:t>Their care is reviewed with the person (if able), the family and GP;</a:t>
            </a:r>
          </a:p>
          <a:p>
            <a:pPr marL="285750" indent="-285750" fontAlgn="base">
              <a:buFont typeface="Arial" panose="020B0604020202020204" pitchFamily="34" charset="0"/>
              <a:buChar char="•"/>
            </a:pPr>
            <a:r>
              <a:rPr lang="en-AU" dirty="0"/>
              <a:t>a palliative care plan or pathway can be started or changed;</a:t>
            </a:r>
          </a:p>
          <a:p>
            <a:pPr marL="285750" indent="-285750" fontAlgn="base">
              <a:buFont typeface="Arial" panose="020B0604020202020204" pitchFamily="34" charset="0"/>
              <a:buChar char="•"/>
            </a:pPr>
            <a:r>
              <a:rPr lang="en-AU" dirty="0"/>
              <a:t>care is given in line with the person’s wishes;</a:t>
            </a:r>
          </a:p>
          <a:p>
            <a:pPr marL="285750" indent="-285750" fontAlgn="base">
              <a:buFont typeface="Arial" panose="020B0604020202020204" pitchFamily="34" charset="0"/>
              <a:buChar char="•"/>
            </a:pPr>
            <a:r>
              <a:rPr lang="en-AU" dirty="0"/>
              <a:t>symptoms are managed appropriately;</a:t>
            </a:r>
          </a:p>
          <a:p>
            <a:pPr marL="285750" indent="-285750" fontAlgn="base">
              <a:buFont typeface="Arial" panose="020B0604020202020204" pitchFamily="34" charset="0"/>
              <a:buChar char="•"/>
            </a:pPr>
            <a:r>
              <a:rPr lang="en-AU" dirty="0"/>
              <a:t>support to the person, the family and staff can be provided.</a:t>
            </a:r>
          </a:p>
          <a:p>
            <a:pPr fontAlgn="base"/>
            <a:endParaRPr lang="en-AU" sz="800" dirty="0"/>
          </a:p>
          <a:p>
            <a:pPr fontAlgn="base"/>
            <a:r>
              <a:rPr lang="en-AU" b="1" dirty="0"/>
              <a:t>Support workers often care for people on a daily basis and may notice the first signs of deterioration.  </a:t>
            </a:r>
            <a:r>
              <a:rPr lang="en-US" b="1" dirty="0">
                <a:solidFill>
                  <a:srgbClr val="FF0000"/>
                </a:solidFill>
              </a:rPr>
              <a:t>Please notify Community Interlink immediately of any deterioration.</a:t>
            </a:r>
            <a:endParaRPr lang="en-AU" b="1" dirty="0">
              <a:solidFill>
                <a:srgbClr val="FF0000"/>
              </a:solidFill>
            </a:endParaRPr>
          </a:p>
        </p:txBody>
      </p:sp>
      <p:pic>
        <p:nvPicPr>
          <p:cNvPr id="7" name="Picture 6">
            <a:extLst>
              <a:ext uri="{FF2B5EF4-FFF2-40B4-BE49-F238E27FC236}">
                <a16:creationId xmlns:a16="http://schemas.microsoft.com/office/drawing/2014/main" id="{F6C7088C-0746-9D40-8C19-CBEE19A82FD2}"/>
              </a:ext>
            </a:extLst>
          </p:cNvPr>
          <p:cNvPicPr>
            <a:picLocks noChangeAspect="1"/>
          </p:cNvPicPr>
          <p:nvPr/>
        </p:nvPicPr>
        <p:blipFill rotWithShape="1">
          <a:blip r:embed="rId4">
            <a:extLst>
              <a:ext uri="{28A0092B-C50C-407E-A947-70E740481C1C}">
                <a14:useLocalDpi xmlns:a14="http://schemas.microsoft.com/office/drawing/2010/main" val="0"/>
              </a:ext>
            </a:extLst>
          </a:blip>
          <a:srcRect b="12698"/>
          <a:stretch/>
        </p:blipFill>
        <p:spPr>
          <a:xfrm>
            <a:off x="5943600" y="1793300"/>
            <a:ext cx="3067863" cy="1782296"/>
          </a:xfrm>
          <a:prstGeom prst="round2DiagRect">
            <a:avLst>
              <a:gd name="adj1" fmla="val 16667"/>
              <a:gd name="adj2" fmla="val 0"/>
            </a:avLst>
          </a:prstGeom>
          <a:ln w="88900" cap="sq">
            <a:noFill/>
            <a:miter lim="800000"/>
          </a:ln>
          <a:effectLst/>
        </p:spPr>
      </p:pic>
      <p:sp>
        <p:nvSpPr>
          <p:cNvPr id="9" name="TextBox 8">
            <a:extLst>
              <a:ext uri="{FF2B5EF4-FFF2-40B4-BE49-F238E27FC236}">
                <a16:creationId xmlns:a16="http://schemas.microsoft.com/office/drawing/2014/main" id="{054EF097-D56A-E241-BFCB-D0A9F47C9A80}"/>
              </a:ext>
            </a:extLst>
          </p:cNvPr>
          <p:cNvSpPr txBox="1"/>
          <p:nvPr/>
        </p:nvSpPr>
        <p:spPr>
          <a:xfrm>
            <a:off x="304800" y="232906"/>
            <a:ext cx="4648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Deteriorating Client</a:t>
            </a:r>
          </a:p>
        </p:txBody>
      </p:sp>
      <p:sp>
        <p:nvSpPr>
          <p:cNvPr id="10" name="TextBox 9">
            <a:extLst>
              <a:ext uri="{FF2B5EF4-FFF2-40B4-BE49-F238E27FC236}">
                <a16:creationId xmlns:a16="http://schemas.microsoft.com/office/drawing/2014/main" id="{EAAA1ABC-932A-B74F-93C1-C992740BFA96}"/>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Notice the Signs</a:t>
            </a:r>
          </a:p>
        </p:txBody>
      </p:sp>
      <p:pic>
        <p:nvPicPr>
          <p:cNvPr id="11" name="Picture 10">
            <a:extLst>
              <a:ext uri="{FF2B5EF4-FFF2-40B4-BE49-F238E27FC236}">
                <a16:creationId xmlns:a16="http://schemas.microsoft.com/office/drawing/2014/main" id="{00E0D2F9-4BC9-4002-AEA5-13AC3E6ED7E7}"/>
              </a:ext>
            </a:extLst>
          </p:cNvPr>
          <p:cNvPicPr>
            <a:picLocks noChangeAspect="1"/>
          </p:cNvPicPr>
          <p:nvPr/>
        </p:nvPicPr>
        <p:blipFill>
          <a:blip r:embed="rId5"/>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16778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54EF097-D56A-E241-BFCB-D0A9F47C9A80}"/>
              </a:ext>
            </a:extLst>
          </p:cNvPr>
          <p:cNvSpPr txBox="1"/>
          <p:nvPr/>
        </p:nvSpPr>
        <p:spPr>
          <a:xfrm>
            <a:off x="304800" y="67594"/>
            <a:ext cx="4928616"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Restrictive Practices</a:t>
            </a:r>
          </a:p>
        </p:txBody>
      </p:sp>
      <p:pic>
        <p:nvPicPr>
          <p:cNvPr id="11" name="Picture 10">
            <a:extLst>
              <a:ext uri="{FF2B5EF4-FFF2-40B4-BE49-F238E27FC236}">
                <a16:creationId xmlns:a16="http://schemas.microsoft.com/office/drawing/2014/main" id="{00E0D2F9-4BC9-4002-AEA5-13AC3E6ED7E7}"/>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7CA0CA9-B6DF-4BCD-87AF-E8158C4BECD3}"/>
              </a:ext>
            </a:extLst>
          </p:cNvPr>
          <p:cNvSpPr/>
          <p:nvPr/>
        </p:nvSpPr>
        <p:spPr>
          <a:xfrm>
            <a:off x="457200" y="1553869"/>
            <a:ext cx="8991600" cy="923330"/>
          </a:xfrm>
          <a:prstGeom prst="rect">
            <a:avLst/>
          </a:prstGeom>
        </p:spPr>
        <p:txBody>
          <a:bodyPr wrap="square">
            <a:spAutoFit/>
          </a:bodyPr>
          <a:lstStyle/>
          <a:p>
            <a:r>
              <a:rPr lang="en-AU" dirty="0">
                <a:solidFill>
                  <a:srgbClr val="000000"/>
                </a:solidFill>
                <a:latin typeface="Arial" panose="020B0604020202020204" pitchFamily="34" charset="0"/>
              </a:rPr>
              <a:t>It’s important you understand the rules around restrictive practices.</a:t>
            </a:r>
          </a:p>
          <a:p>
            <a:r>
              <a:rPr lang="en-AU" dirty="0">
                <a:solidFill>
                  <a:srgbClr val="000000"/>
                </a:solidFill>
                <a:latin typeface="Arial" panose="020B0604020202020204" pitchFamily="34" charset="0"/>
              </a:rPr>
              <a:t>Restrictive practices limit rights or stop people from doing what you want to do.</a:t>
            </a:r>
          </a:p>
          <a:p>
            <a:r>
              <a:rPr lang="en-AU" dirty="0">
                <a:solidFill>
                  <a:srgbClr val="000000"/>
                </a:solidFill>
                <a:latin typeface="Arial" panose="020B0604020202020204" pitchFamily="34" charset="0"/>
              </a:rPr>
              <a:t>Restrictive practices can be:</a:t>
            </a:r>
            <a:endParaRPr lang="en-AU" dirty="0"/>
          </a:p>
        </p:txBody>
      </p:sp>
      <p:pic>
        <p:nvPicPr>
          <p:cNvPr id="3" name="Picture 2">
            <a:extLst>
              <a:ext uri="{FF2B5EF4-FFF2-40B4-BE49-F238E27FC236}">
                <a16:creationId xmlns:a16="http://schemas.microsoft.com/office/drawing/2014/main" id="{A0F81064-ACEA-4C43-94CA-AF0A453C9BAA}"/>
              </a:ext>
            </a:extLst>
          </p:cNvPr>
          <p:cNvPicPr>
            <a:picLocks noChangeAspect="1"/>
          </p:cNvPicPr>
          <p:nvPr/>
        </p:nvPicPr>
        <p:blipFill>
          <a:blip r:embed="rId5"/>
          <a:stretch>
            <a:fillRect/>
          </a:stretch>
        </p:blipFill>
        <p:spPr>
          <a:xfrm>
            <a:off x="228600" y="2477199"/>
            <a:ext cx="8915400" cy="4380800"/>
          </a:xfrm>
          <a:prstGeom prst="rect">
            <a:avLst/>
          </a:prstGeom>
        </p:spPr>
      </p:pic>
      <p:sp>
        <p:nvSpPr>
          <p:cNvPr id="4" name="TextBox 3">
            <a:extLst>
              <a:ext uri="{FF2B5EF4-FFF2-40B4-BE49-F238E27FC236}">
                <a16:creationId xmlns:a16="http://schemas.microsoft.com/office/drawing/2014/main" id="{626AC27D-4EE0-4BCB-8921-7F520FCBDE21}"/>
              </a:ext>
            </a:extLst>
          </p:cNvPr>
          <p:cNvSpPr txBox="1"/>
          <p:nvPr/>
        </p:nvSpPr>
        <p:spPr>
          <a:xfrm>
            <a:off x="304800" y="748790"/>
            <a:ext cx="6172200" cy="923330"/>
          </a:xfrm>
          <a:prstGeom prst="rect">
            <a:avLst/>
          </a:prstGeom>
          <a:noFill/>
        </p:spPr>
        <p:txBody>
          <a:bodyPr wrap="square" rtlCol="0">
            <a:spAutoFit/>
          </a:bodyPr>
          <a:lstStyle/>
          <a:p>
            <a:r>
              <a:rPr lang="en-AU" b="1" dirty="0">
                <a:solidFill>
                  <a:srgbClr val="7BBC42"/>
                </a:solidFill>
                <a:latin typeface="FiraSans-Bold"/>
              </a:rPr>
              <a:t>Everyone in aged care has the right to be safe, treated with dignity and respect and receive high quality care and services.</a:t>
            </a:r>
          </a:p>
          <a:p>
            <a:endParaRPr lang="en-AU" dirty="0"/>
          </a:p>
        </p:txBody>
      </p:sp>
    </p:spTree>
    <p:extLst>
      <p:ext uri="{BB962C8B-B14F-4D97-AF65-F5344CB8AC3E}">
        <p14:creationId xmlns:p14="http://schemas.microsoft.com/office/powerpoint/2010/main" val="107087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54EF097-D56A-E241-BFCB-D0A9F47C9A80}"/>
              </a:ext>
            </a:extLst>
          </p:cNvPr>
          <p:cNvSpPr txBox="1"/>
          <p:nvPr/>
        </p:nvSpPr>
        <p:spPr>
          <a:xfrm>
            <a:off x="304800" y="67594"/>
            <a:ext cx="4928616"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Restrictive Practices</a:t>
            </a:r>
          </a:p>
        </p:txBody>
      </p:sp>
      <p:pic>
        <p:nvPicPr>
          <p:cNvPr id="11" name="Picture 10">
            <a:extLst>
              <a:ext uri="{FF2B5EF4-FFF2-40B4-BE49-F238E27FC236}">
                <a16:creationId xmlns:a16="http://schemas.microsoft.com/office/drawing/2014/main" id="{00E0D2F9-4BC9-4002-AEA5-13AC3E6ED7E7}"/>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7CA0CA9-B6DF-4BCD-87AF-E8158C4BECD3}"/>
              </a:ext>
            </a:extLst>
          </p:cNvPr>
          <p:cNvSpPr/>
          <p:nvPr/>
        </p:nvSpPr>
        <p:spPr>
          <a:xfrm>
            <a:off x="304800" y="1734417"/>
            <a:ext cx="8991600" cy="4093428"/>
          </a:xfrm>
          <a:prstGeom prst="rect">
            <a:avLst/>
          </a:prstGeom>
        </p:spPr>
        <p:txBody>
          <a:bodyPr wrap="square">
            <a:spAutoFit/>
          </a:bodyPr>
          <a:lstStyle/>
          <a:p>
            <a:r>
              <a:rPr lang="en-AU" sz="2000" dirty="0"/>
              <a:t>Restrictive practices refer to any practice or intervention restricting the rights or freedom of people receiving aged care.</a:t>
            </a:r>
          </a:p>
          <a:p>
            <a:endParaRPr lang="en-AU" sz="2000" dirty="0"/>
          </a:p>
          <a:p>
            <a:r>
              <a:rPr lang="en-AU" sz="2000" dirty="0"/>
              <a:t>If required, restrictive practices must only be used:</a:t>
            </a:r>
          </a:p>
          <a:p>
            <a:endParaRPr lang="en-AU" sz="2000" dirty="0"/>
          </a:p>
          <a:p>
            <a:pPr marL="285750" indent="-285750">
              <a:buFont typeface="Arial" panose="020B0604020202020204" pitchFamily="34" charset="0"/>
              <a:buChar char="•"/>
            </a:pPr>
            <a:r>
              <a:rPr lang="en-AU" sz="2000" dirty="0"/>
              <a:t>in the least restrictive form</a:t>
            </a:r>
          </a:p>
          <a:p>
            <a:pPr marL="285750" indent="-285750">
              <a:buFont typeface="Arial" panose="020B0604020202020204" pitchFamily="34" charset="0"/>
              <a:buChar char="•"/>
            </a:pPr>
            <a:r>
              <a:rPr lang="en-AU" sz="2000" dirty="0"/>
              <a:t>for the shortest period</a:t>
            </a:r>
          </a:p>
          <a:p>
            <a:pPr marL="285750" indent="-285750">
              <a:buFont typeface="Arial" panose="020B0604020202020204" pitchFamily="34" charset="0"/>
              <a:buChar char="•"/>
            </a:pPr>
            <a:r>
              <a:rPr lang="en-AU" sz="2000" dirty="0"/>
              <a:t>to prevent harm to an aged care recipient or other people</a:t>
            </a:r>
          </a:p>
          <a:p>
            <a:pPr marL="285750" indent="-285750">
              <a:buFont typeface="Arial" panose="020B0604020202020204" pitchFamily="34" charset="0"/>
              <a:buChar char="•"/>
            </a:pPr>
            <a:r>
              <a:rPr lang="en-AU" sz="2000" dirty="0"/>
              <a:t>only after careful consideration about how it may affect the aged care recipient,</a:t>
            </a:r>
          </a:p>
          <a:p>
            <a:pPr marL="285750" indent="-285750">
              <a:buFont typeface="Arial" panose="020B0604020202020204" pitchFamily="34" charset="0"/>
              <a:buChar char="•"/>
            </a:pPr>
            <a:r>
              <a:rPr lang="en-US" sz="2000" dirty="0"/>
              <a:t>A</a:t>
            </a:r>
            <a:r>
              <a:rPr lang="en-AU" sz="2000" dirty="0" err="1"/>
              <a:t>nd</a:t>
            </a:r>
            <a:r>
              <a:rPr lang="en-AU" sz="2000" dirty="0"/>
              <a:t> never be used as a punishment.</a:t>
            </a:r>
          </a:p>
          <a:p>
            <a:pPr marL="285750" indent="-285750">
              <a:buFont typeface="Arial" panose="020B0604020202020204" pitchFamily="34" charset="0"/>
              <a:buChar char="•"/>
            </a:pPr>
            <a:endParaRPr lang="en-US" sz="2000" dirty="0"/>
          </a:p>
          <a:p>
            <a:r>
              <a:rPr lang="en-AU" sz="2000" b="1" i="1" dirty="0">
                <a:solidFill>
                  <a:srgbClr val="FF0000"/>
                </a:solidFill>
              </a:rPr>
              <a:t>If you are concerned that restrictive practices are being used, please contact the team at Community Interlink immediately.</a:t>
            </a:r>
          </a:p>
        </p:txBody>
      </p:sp>
      <p:sp>
        <p:nvSpPr>
          <p:cNvPr id="4" name="TextBox 3">
            <a:extLst>
              <a:ext uri="{FF2B5EF4-FFF2-40B4-BE49-F238E27FC236}">
                <a16:creationId xmlns:a16="http://schemas.microsoft.com/office/drawing/2014/main" id="{626AC27D-4EE0-4BCB-8921-7F520FCBDE21}"/>
              </a:ext>
            </a:extLst>
          </p:cNvPr>
          <p:cNvSpPr txBox="1"/>
          <p:nvPr/>
        </p:nvSpPr>
        <p:spPr>
          <a:xfrm>
            <a:off x="304800" y="748790"/>
            <a:ext cx="6172200" cy="923330"/>
          </a:xfrm>
          <a:prstGeom prst="rect">
            <a:avLst/>
          </a:prstGeom>
          <a:noFill/>
        </p:spPr>
        <p:txBody>
          <a:bodyPr wrap="square" rtlCol="0">
            <a:spAutoFit/>
          </a:bodyPr>
          <a:lstStyle/>
          <a:p>
            <a:r>
              <a:rPr lang="en-AU" b="1" dirty="0">
                <a:solidFill>
                  <a:srgbClr val="7BBC42"/>
                </a:solidFill>
                <a:latin typeface="FiraSans-Bold"/>
              </a:rPr>
              <a:t>Everyone in aged care has the right to be safe, treated with dignity and respect and receive high quality care and services.</a:t>
            </a:r>
          </a:p>
          <a:p>
            <a:endParaRPr lang="en-AU" dirty="0"/>
          </a:p>
        </p:txBody>
      </p:sp>
    </p:spTree>
    <p:extLst>
      <p:ext uri="{BB962C8B-B14F-4D97-AF65-F5344CB8AC3E}">
        <p14:creationId xmlns:p14="http://schemas.microsoft.com/office/powerpoint/2010/main" val="133592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228600" y="594826"/>
            <a:ext cx="6172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Open Disclosure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0DFBF287-FC66-417D-B56E-A2E728E937F7}"/>
              </a:ext>
            </a:extLst>
          </p:cNvPr>
          <p:cNvSpPr/>
          <p:nvPr/>
        </p:nvSpPr>
        <p:spPr>
          <a:xfrm>
            <a:off x="304800" y="2103557"/>
            <a:ext cx="8305800" cy="4462760"/>
          </a:xfrm>
          <a:prstGeom prst="rect">
            <a:avLst/>
          </a:prstGeom>
        </p:spPr>
        <p:txBody>
          <a:bodyPr wrap="square">
            <a:spAutoFit/>
          </a:bodyPr>
          <a:lstStyle/>
          <a:p>
            <a:pPr marL="342900" indent="-342900">
              <a:buFont typeface="Arial" panose="020B0604020202020204" pitchFamily="34" charset="0"/>
              <a:buChar char="•"/>
            </a:pPr>
            <a:r>
              <a:rPr lang="en-AU" sz="2000" dirty="0"/>
              <a:t>Open Disclosure is the open discussion that an aged care provider has with consumers when something goes wrong that has harmed or had the potential to cause harm to a consumer. </a:t>
            </a:r>
          </a:p>
          <a:p>
            <a:pPr marL="342900" indent="-342900">
              <a:buFont typeface="Arial" panose="020B0604020202020204" pitchFamily="34" charset="0"/>
              <a:buChar char="•"/>
            </a:pPr>
            <a:endParaRPr lang="en-AU" sz="800" dirty="0"/>
          </a:p>
          <a:p>
            <a:pPr marL="342900" indent="-342900">
              <a:buFont typeface="Arial" panose="020B0604020202020204" pitchFamily="34" charset="0"/>
              <a:buChar char="•"/>
            </a:pPr>
            <a:r>
              <a:rPr lang="en-AU" sz="2000" dirty="0"/>
              <a:t>Open Disclosure refers to the practice of communicating with a consumer when things go wrong, addressing any immediate needs or concerns and providing support, apologising and explaining the steps the provider has taken to prevent it happening again. </a:t>
            </a:r>
          </a:p>
          <a:p>
            <a:pPr marL="342900" indent="-342900">
              <a:buFont typeface="Arial" panose="020B0604020202020204" pitchFamily="34" charset="0"/>
              <a:buChar char="•"/>
            </a:pPr>
            <a:endParaRPr lang="en-AU" sz="800" dirty="0"/>
          </a:p>
          <a:p>
            <a:pPr marL="342900" indent="-342900">
              <a:buFont typeface="Arial" panose="020B0604020202020204" pitchFamily="34" charset="0"/>
              <a:buChar char="•"/>
            </a:pPr>
            <a:r>
              <a:rPr lang="en-AU" sz="2000" dirty="0"/>
              <a:t>Open Disclosure may also involve the consumer’s family, carers, and other support people and representatives when a consumer would like them to be involved.</a:t>
            </a:r>
          </a:p>
          <a:p>
            <a:endParaRPr lang="en-AU" sz="800" dirty="0"/>
          </a:p>
          <a:p>
            <a:pPr marL="342900" indent="-342900">
              <a:buFont typeface="Arial" panose="020B0604020202020204" pitchFamily="34" charset="0"/>
              <a:buChar char="•"/>
            </a:pPr>
            <a:r>
              <a:rPr lang="en-AU" sz="2000" b="1" i="1" dirty="0">
                <a:solidFill>
                  <a:srgbClr val="FF0000"/>
                </a:solidFill>
              </a:rPr>
              <a:t>Please contact the team at Community Interlink immediately if you feel there is an incident that requires the use of Open Disclosure.</a:t>
            </a:r>
          </a:p>
          <a:p>
            <a:pPr marL="342900" indent="-342900">
              <a:buFont typeface="Arial" panose="020B0604020202020204" pitchFamily="34" charset="0"/>
              <a:buChar char="•"/>
            </a:pPr>
            <a:endParaRPr lang="en-AU" sz="2000" dirty="0"/>
          </a:p>
        </p:txBody>
      </p:sp>
      <p:sp>
        <p:nvSpPr>
          <p:cNvPr id="8" name="TextBox 7">
            <a:extLst>
              <a:ext uri="{FF2B5EF4-FFF2-40B4-BE49-F238E27FC236}">
                <a16:creationId xmlns:a16="http://schemas.microsoft.com/office/drawing/2014/main" id="{87182041-60C1-43FF-8B2F-738DC001C55C}"/>
              </a:ext>
            </a:extLst>
          </p:cNvPr>
          <p:cNvSpPr txBox="1"/>
          <p:nvPr/>
        </p:nvSpPr>
        <p:spPr>
          <a:xfrm>
            <a:off x="304800" y="1600200"/>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Open Disclosure</a:t>
            </a:r>
          </a:p>
        </p:txBody>
      </p:sp>
    </p:spTree>
    <p:extLst>
      <p:ext uri="{BB962C8B-B14F-4D97-AF65-F5344CB8AC3E}">
        <p14:creationId xmlns:p14="http://schemas.microsoft.com/office/powerpoint/2010/main" val="12813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228600" y="594826"/>
            <a:ext cx="6172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Open Disclosure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8" name="TextBox 7">
            <a:extLst>
              <a:ext uri="{FF2B5EF4-FFF2-40B4-BE49-F238E27FC236}">
                <a16:creationId xmlns:a16="http://schemas.microsoft.com/office/drawing/2014/main" id="{87182041-60C1-43FF-8B2F-738DC001C55C}"/>
              </a:ext>
            </a:extLst>
          </p:cNvPr>
          <p:cNvSpPr txBox="1"/>
          <p:nvPr/>
        </p:nvSpPr>
        <p:spPr>
          <a:xfrm>
            <a:off x="304800" y="1600200"/>
            <a:ext cx="78486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There are 5 main elements of Open Disclosure</a:t>
            </a:r>
          </a:p>
        </p:txBody>
      </p:sp>
      <p:pic>
        <p:nvPicPr>
          <p:cNvPr id="2" name="Picture 1">
            <a:extLst>
              <a:ext uri="{FF2B5EF4-FFF2-40B4-BE49-F238E27FC236}">
                <a16:creationId xmlns:a16="http://schemas.microsoft.com/office/drawing/2014/main" id="{E064518E-A99F-4E3A-9D3D-81FDAD8DEC2B}"/>
              </a:ext>
            </a:extLst>
          </p:cNvPr>
          <p:cNvPicPr>
            <a:picLocks noChangeAspect="1"/>
          </p:cNvPicPr>
          <p:nvPr/>
        </p:nvPicPr>
        <p:blipFill>
          <a:blip r:embed="rId4"/>
          <a:stretch>
            <a:fillRect/>
          </a:stretch>
        </p:blipFill>
        <p:spPr>
          <a:xfrm>
            <a:off x="990600" y="2071989"/>
            <a:ext cx="6800850" cy="4171950"/>
          </a:xfrm>
          <a:prstGeom prst="rect">
            <a:avLst/>
          </a:prstGeom>
        </p:spPr>
      </p:pic>
    </p:spTree>
    <p:extLst>
      <p:ext uri="{BB962C8B-B14F-4D97-AF65-F5344CB8AC3E}">
        <p14:creationId xmlns:p14="http://schemas.microsoft.com/office/powerpoint/2010/main" val="56685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20040" y="220354"/>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Infection Control / </a:t>
            </a:r>
          </a:p>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Hand Hygiene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9E30524E-FAE1-4054-8E1D-262241C3A3F0}"/>
              </a:ext>
            </a:extLst>
          </p:cNvPr>
          <p:cNvPicPr>
            <a:picLocks noChangeAspect="1"/>
          </p:cNvPicPr>
          <p:nvPr/>
        </p:nvPicPr>
        <p:blipFill>
          <a:blip r:embed="rId4"/>
          <a:stretch>
            <a:fillRect/>
          </a:stretch>
        </p:blipFill>
        <p:spPr>
          <a:xfrm>
            <a:off x="457200" y="1524000"/>
            <a:ext cx="8305800" cy="4572000"/>
          </a:xfrm>
          <a:prstGeom prst="rect">
            <a:avLst/>
          </a:prstGeom>
        </p:spPr>
      </p:pic>
    </p:spTree>
    <p:extLst>
      <p:ext uri="{BB962C8B-B14F-4D97-AF65-F5344CB8AC3E}">
        <p14:creationId xmlns:p14="http://schemas.microsoft.com/office/powerpoint/2010/main" val="326603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232906"/>
            <a:ext cx="60960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Service Provider Training</a:t>
            </a:r>
          </a:p>
        </p:txBody>
      </p:sp>
      <p:sp>
        <p:nvSpPr>
          <p:cNvPr id="6" name="TextBox 5">
            <a:extLst>
              <a:ext uri="{FF2B5EF4-FFF2-40B4-BE49-F238E27FC236}">
                <a16:creationId xmlns:a16="http://schemas.microsoft.com/office/drawing/2014/main" id="{1C5B2EA7-827E-6F4B-9785-0EAE3BC723F2}"/>
              </a:ext>
            </a:extLst>
          </p:cNvPr>
          <p:cNvSpPr txBox="1"/>
          <p:nvPr/>
        </p:nvSpPr>
        <p:spPr>
          <a:xfrm>
            <a:off x="381000" y="1618811"/>
            <a:ext cx="8305800" cy="4932119"/>
          </a:xfrm>
          <a:prstGeom prst="rect">
            <a:avLst/>
          </a:prstGeom>
          <a:noFill/>
        </p:spPr>
        <p:txBody>
          <a:bodyPr wrap="square" rtlCol="0">
            <a:spAutoFit/>
          </a:bodyPr>
          <a:lstStyle/>
          <a:p>
            <a:r>
              <a:rPr lang="en-US" sz="2400"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This training package provides education and information to Service Providers and their support staff on the following important Aged Care topics:</a:t>
            </a:r>
            <a:endParaRPr lang="en-AU" sz="2400"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endParaRPr>
          </a:p>
          <a:p>
            <a:pPr marL="1800000" lvl="3" indent="-285750">
              <a:spcBef>
                <a:spcPts val="600"/>
              </a:spcBef>
              <a:buFont typeface="Arial" panose="020B0604020202020204" pitchFamily="34" charset="0"/>
              <a:buChar char="•"/>
            </a:pPr>
            <a:r>
              <a:rPr lang="en-US" sz="24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Cultural Awareness</a:t>
            </a:r>
          </a:p>
          <a:p>
            <a:pPr marL="1800000" lvl="3" indent="-285750">
              <a:spcBef>
                <a:spcPts val="600"/>
              </a:spcBef>
              <a:buFont typeface="Arial" panose="020B0604020202020204" pitchFamily="34" charset="0"/>
              <a:buChar char="•"/>
            </a:pPr>
            <a:r>
              <a:rPr lang="en-US" sz="24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Aged Care Code of Conduct</a:t>
            </a:r>
          </a:p>
          <a:p>
            <a:pPr marL="1800000" lvl="3" indent="-285750">
              <a:spcBef>
                <a:spcPts val="600"/>
              </a:spcBef>
              <a:buFont typeface="Arial" panose="020B0604020202020204" pitchFamily="34" charset="0"/>
              <a:buChar char="•"/>
            </a:pPr>
            <a:r>
              <a:rPr lang="en-US" sz="24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Elder Abuse</a:t>
            </a:r>
          </a:p>
          <a:p>
            <a:pPr marL="1800000" lvl="3" indent="-285750">
              <a:spcBef>
                <a:spcPts val="600"/>
              </a:spcBef>
              <a:buFont typeface="Arial" panose="020B0604020202020204" pitchFamily="34" charset="0"/>
              <a:buChar char="•"/>
            </a:pPr>
            <a:r>
              <a:rPr lang="en-US" sz="24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SIRS</a:t>
            </a:r>
          </a:p>
          <a:p>
            <a:pPr marL="1800000" lvl="3" indent="-285750">
              <a:spcBef>
                <a:spcPts val="600"/>
              </a:spcBef>
              <a:buFont typeface="Arial" panose="020B0604020202020204" pitchFamily="34" charset="0"/>
              <a:buChar char="•"/>
            </a:pPr>
            <a:r>
              <a:rPr lang="en-US" sz="24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Deteriorating client</a:t>
            </a:r>
          </a:p>
          <a:p>
            <a:pPr marL="1800000" lvl="3" indent="-285750">
              <a:spcBef>
                <a:spcPts val="600"/>
              </a:spcBef>
              <a:buFont typeface="Arial" panose="020B0604020202020204" pitchFamily="34" charset="0"/>
              <a:buChar char="•"/>
            </a:pPr>
            <a:r>
              <a:rPr lang="en-US" sz="24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Restrictive Practices</a:t>
            </a:r>
          </a:p>
          <a:p>
            <a:pPr marL="1800000" lvl="3" indent="-285750">
              <a:spcBef>
                <a:spcPts val="600"/>
              </a:spcBef>
              <a:buFont typeface="Arial" panose="020B0604020202020204" pitchFamily="34" charset="0"/>
              <a:buChar char="•"/>
            </a:pPr>
            <a:r>
              <a:rPr lang="en-US" sz="24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Open Disclosure</a:t>
            </a:r>
          </a:p>
          <a:p>
            <a:pPr marL="1800000" lvl="3" indent="-285750">
              <a:spcBef>
                <a:spcPts val="600"/>
              </a:spcBef>
              <a:buFont typeface="Arial" panose="020B0604020202020204" pitchFamily="34" charset="0"/>
              <a:buChar char="•"/>
            </a:pPr>
            <a:r>
              <a:rPr lang="en-US" sz="24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Infection Control / Hand Hygiene</a:t>
            </a:r>
          </a:p>
        </p:txBody>
      </p:sp>
      <p:sp>
        <p:nvSpPr>
          <p:cNvPr id="4" name="TextBox 3">
            <a:extLst>
              <a:ext uri="{FF2B5EF4-FFF2-40B4-BE49-F238E27FC236}">
                <a16:creationId xmlns:a16="http://schemas.microsoft.com/office/drawing/2014/main" id="{C7415653-4766-784A-A9AF-4C7892F3D6E8}"/>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Content</a:t>
            </a:r>
          </a:p>
        </p:txBody>
      </p:sp>
      <p:pic>
        <p:nvPicPr>
          <p:cNvPr id="3" name="Picture 2">
            <a:extLst>
              <a:ext uri="{FF2B5EF4-FFF2-40B4-BE49-F238E27FC236}">
                <a16:creationId xmlns:a16="http://schemas.microsoft.com/office/drawing/2014/main" id="{A54CF819-501D-48A7-AD0E-4E52FF2B1E27}"/>
              </a:ext>
            </a:extLst>
          </p:cNvPr>
          <p:cNvPicPr>
            <a:picLocks noChangeAspect="1"/>
          </p:cNvPicPr>
          <p:nvPr/>
        </p:nvPicPr>
        <p:blipFill>
          <a:blip r:embed="rId3"/>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286538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20040" y="220354"/>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5 Moments for</a:t>
            </a:r>
          </a:p>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Hand Hygiene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BD8115D7-516C-4133-9113-645C5CE9F288}"/>
              </a:ext>
            </a:extLst>
          </p:cNvPr>
          <p:cNvPicPr>
            <a:picLocks noChangeAspect="1"/>
          </p:cNvPicPr>
          <p:nvPr/>
        </p:nvPicPr>
        <p:blipFill>
          <a:blip r:embed="rId4"/>
          <a:stretch>
            <a:fillRect/>
          </a:stretch>
        </p:blipFill>
        <p:spPr>
          <a:xfrm>
            <a:off x="1495887" y="1524000"/>
            <a:ext cx="6505575" cy="4724400"/>
          </a:xfrm>
          <a:prstGeom prst="rect">
            <a:avLst/>
          </a:prstGeom>
        </p:spPr>
      </p:pic>
    </p:spTree>
    <p:extLst>
      <p:ext uri="{BB962C8B-B14F-4D97-AF65-F5344CB8AC3E}">
        <p14:creationId xmlns:p14="http://schemas.microsoft.com/office/powerpoint/2010/main" val="316221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533400" y="1981200"/>
            <a:ext cx="8305800" cy="3785652"/>
          </a:xfrm>
          <a:prstGeom prst="rect">
            <a:avLst/>
          </a:prstGeom>
          <a:noFill/>
        </p:spPr>
        <p:txBody>
          <a:bodyPr wrap="square" rtlCol="0">
            <a:spAutoFit/>
          </a:bodyPr>
          <a:lstStyle/>
          <a:p>
            <a:pPr algn="ctr"/>
            <a:r>
              <a:rPr lang="en-US" sz="4000" b="1" dirty="0">
                <a:solidFill>
                  <a:srgbClr val="1B4187"/>
                </a:solidFill>
                <a:latin typeface="Arial" panose="020B0604020202020204" pitchFamily="34" charset="0"/>
                <a:ea typeface="DIN 2014" panose="020B0504020202020204" pitchFamily="34" charset="77"/>
                <a:cs typeface="Arial" panose="020B0604020202020204" pitchFamily="34" charset="0"/>
              </a:rPr>
              <a:t>Additional Aged Care training can be found on the Aged Care Quality and Safety Commission’s online learning portal –</a:t>
            </a:r>
            <a:endParaRPr lang="en-US" sz="40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endParaRPr lang="en-US" sz="32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endParaRPr lang="en-US" sz="24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r>
              <a:rPr lang="en-US" sz="2400" b="1" dirty="0">
                <a:solidFill>
                  <a:srgbClr val="82206F"/>
                </a:solidFill>
                <a:latin typeface="Arial" panose="020B0604020202020204" pitchFamily="34" charset="0"/>
                <a:ea typeface="DIN 2014" panose="020B0504020202020204" pitchFamily="34" charset="77"/>
                <a:cs typeface="Arial" panose="020B0604020202020204" pitchFamily="34" charset="0"/>
              </a:rPr>
              <a:t>https://learning.agedcarequality.gov.au/user_login</a:t>
            </a:r>
          </a:p>
        </p:txBody>
      </p:sp>
      <p:pic>
        <p:nvPicPr>
          <p:cNvPr id="4" name="Picture 3">
            <a:extLst>
              <a:ext uri="{FF2B5EF4-FFF2-40B4-BE49-F238E27FC236}">
                <a16:creationId xmlns:a16="http://schemas.microsoft.com/office/drawing/2014/main" id="{06DDBEC5-CA13-4330-9DC4-065B0104C476}"/>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585F87E6-E9BA-4B9C-8A57-D02AE4E2E431}"/>
              </a:ext>
            </a:extLst>
          </p:cNvPr>
          <p:cNvPicPr>
            <a:picLocks noChangeAspect="1"/>
          </p:cNvPicPr>
          <p:nvPr/>
        </p:nvPicPr>
        <p:blipFill>
          <a:blip r:embed="rId4"/>
          <a:stretch>
            <a:fillRect/>
          </a:stretch>
        </p:blipFill>
        <p:spPr>
          <a:xfrm>
            <a:off x="3771900" y="4572000"/>
            <a:ext cx="1600200" cy="728091"/>
          </a:xfrm>
          <a:prstGeom prst="rect">
            <a:avLst/>
          </a:prstGeom>
        </p:spPr>
      </p:pic>
    </p:spTree>
    <p:extLst>
      <p:ext uri="{BB962C8B-B14F-4D97-AF65-F5344CB8AC3E}">
        <p14:creationId xmlns:p14="http://schemas.microsoft.com/office/powerpoint/2010/main" val="1154651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533400" y="1524000"/>
            <a:ext cx="8305800" cy="4524315"/>
          </a:xfrm>
          <a:prstGeom prst="rect">
            <a:avLst/>
          </a:prstGeom>
          <a:noFill/>
        </p:spPr>
        <p:txBody>
          <a:bodyPr wrap="square" rtlCol="0">
            <a:spAutoFit/>
          </a:bodyPr>
          <a:lstStyle/>
          <a:p>
            <a:pPr algn="ctr"/>
            <a:r>
              <a:rPr lang="en-US" sz="4000" b="1" dirty="0">
                <a:solidFill>
                  <a:srgbClr val="1B4187"/>
                </a:solidFill>
                <a:latin typeface="Segoe UI Light" panose="020B0502040204020203" pitchFamily="34" charset="0"/>
                <a:ea typeface="DIN 2014" panose="020B0504020202020204" pitchFamily="34" charset="77"/>
                <a:cs typeface="Segoe UI Light" panose="020B0502040204020203" pitchFamily="34" charset="0"/>
              </a:rPr>
              <a:t>For further questions or feedback please contact Community Interlink </a:t>
            </a:r>
          </a:p>
          <a:p>
            <a:pPr algn="ctr"/>
            <a:r>
              <a:rPr lang="en-US" sz="4000" b="1" dirty="0">
                <a:solidFill>
                  <a:srgbClr val="1B4187"/>
                </a:solidFill>
                <a:latin typeface="Segoe UI Light" panose="020B0502040204020203" pitchFamily="34" charset="0"/>
                <a:ea typeface="DIN 2014" panose="020B0504020202020204" pitchFamily="34" charset="77"/>
                <a:cs typeface="Segoe UI Light" panose="020B0502040204020203" pitchFamily="34" charset="0"/>
              </a:rPr>
              <a:t>on (03) 5823 6500</a:t>
            </a:r>
          </a:p>
          <a:p>
            <a:pPr algn="ctr"/>
            <a:endParaRPr lang="en-US" sz="20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r>
              <a:rPr lang="en-US" sz="3200" dirty="0">
                <a:solidFill>
                  <a:srgbClr val="7030A0"/>
                </a:solidFill>
                <a:latin typeface="Arial" panose="020B0604020202020204" pitchFamily="34" charset="0"/>
                <a:ea typeface="DIN 2014" panose="020B0504020202020204" pitchFamily="34" charset="77"/>
                <a:cs typeface="Arial" panose="020B0604020202020204" pitchFamily="34" charset="0"/>
              </a:rPr>
              <a:t>Links to additional Aged Care information can be found on our Website</a:t>
            </a:r>
          </a:p>
          <a:p>
            <a:pPr algn="ctr"/>
            <a:endParaRPr lang="en-US" sz="1600" b="1" dirty="0">
              <a:solidFill>
                <a:srgbClr val="7030A0"/>
              </a:solidFill>
              <a:latin typeface="Arial" panose="020B0604020202020204" pitchFamily="34" charset="0"/>
              <a:ea typeface="DIN 2014" panose="020B0504020202020204" pitchFamily="34" charset="77"/>
              <a:cs typeface="Arial" panose="020B0604020202020204" pitchFamily="34" charset="0"/>
            </a:endParaRPr>
          </a:p>
          <a:p>
            <a:pPr algn="ctr"/>
            <a:r>
              <a:rPr lang="en-US" sz="2000" b="1" dirty="0">
                <a:solidFill>
                  <a:srgbClr val="7030A0"/>
                </a:solidFill>
                <a:latin typeface="Arial" panose="020B0604020202020204" pitchFamily="34" charset="0"/>
                <a:ea typeface="DIN 2014" panose="020B0504020202020204" pitchFamily="34" charset="77"/>
                <a:cs typeface="Arial" panose="020B0604020202020204" pitchFamily="34" charset="0"/>
                <a:hlinkClick r:id="rId3"/>
              </a:rPr>
              <a:t>https://communityinterlink.org.au/information-for-businesses/</a:t>
            </a:r>
            <a:endParaRPr lang="en-US" sz="2000" b="1" dirty="0">
              <a:solidFill>
                <a:srgbClr val="7030A0"/>
              </a:solidFill>
              <a:latin typeface="Arial" panose="020B0604020202020204" pitchFamily="34" charset="0"/>
              <a:ea typeface="DIN 2014" panose="020B0504020202020204" pitchFamily="34" charset="77"/>
              <a:cs typeface="Arial" panose="020B0604020202020204" pitchFamily="34" charset="0"/>
            </a:endParaRPr>
          </a:p>
          <a:p>
            <a:pPr algn="ctr"/>
            <a:endParaRPr lang="en-US" sz="1600" b="1" dirty="0">
              <a:solidFill>
                <a:srgbClr val="7030A0"/>
              </a:solidFill>
              <a:latin typeface="Arial" panose="020B0604020202020204" pitchFamily="34" charset="0"/>
              <a:ea typeface="DIN 2014" panose="020B0504020202020204" pitchFamily="34" charset="77"/>
              <a:cs typeface="Arial" panose="020B0604020202020204" pitchFamily="34" charset="0"/>
            </a:endParaRPr>
          </a:p>
          <a:p>
            <a:pPr algn="ctr"/>
            <a:r>
              <a:rPr lang="en-AU" sz="2800" dirty="0">
                <a:hlinkClick r:id="rId3"/>
              </a:rPr>
              <a:t>Information for Businesses - Community Interlink</a:t>
            </a:r>
            <a:endParaRPr lang="en-US" sz="28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p:txBody>
      </p:sp>
      <p:pic>
        <p:nvPicPr>
          <p:cNvPr id="4" name="Picture 3">
            <a:extLst>
              <a:ext uri="{FF2B5EF4-FFF2-40B4-BE49-F238E27FC236}">
                <a16:creationId xmlns:a16="http://schemas.microsoft.com/office/drawing/2014/main" id="{06DDBEC5-CA13-4330-9DC4-065B0104C476}"/>
              </a:ext>
            </a:extLst>
          </p:cNvPr>
          <p:cNvPicPr>
            <a:picLocks noChangeAspect="1"/>
          </p:cNvPicPr>
          <p:nvPr/>
        </p:nvPicPr>
        <p:blipFill>
          <a:blip r:embed="rId4"/>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205346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533400"/>
            <a:ext cx="4682971"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 Awareness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2" name="Picture 1">
            <a:extLst>
              <a:ext uri="{FF2B5EF4-FFF2-40B4-BE49-F238E27FC236}">
                <a16:creationId xmlns:a16="http://schemas.microsoft.com/office/drawing/2014/main" id="{6F5D723B-BFB1-4ECC-9C93-3CCB47B756FB}"/>
              </a:ext>
            </a:extLst>
          </p:cNvPr>
          <p:cNvPicPr>
            <a:picLocks noChangeAspect="1"/>
          </p:cNvPicPr>
          <p:nvPr/>
        </p:nvPicPr>
        <p:blipFill>
          <a:blip r:embed="rId4"/>
          <a:stretch>
            <a:fillRect/>
          </a:stretch>
        </p:blipFill>
        <p:spPr>
          <a:xfrm>
            <a:off x="232739" y="1586192"/>
            <a:ext cx="8678521" cy="3685615"/>
          </a:xfrm>
          <a:prstGeom prst="rect">
            <a:avLst/>
          </a:prstGeom>
        </p:spPr>
      </p:pic>
    </p:spTree>
    <p:extLst>
      <p:ext uri="{BB962C8B-B14F-4D97-AF65-F5344CB8AC3E}">
        <p14:creationId xmlns:p14="http://schemas.microsoft.com/office/powerpoint/2010/main" val="7789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533400"/>
            <a:ext cx="4682971"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 Awareness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DFDB5031-5709-4F6F-82BA-30D0842A7980}"/>
              </a:ext>
            </a:extLst>
          </p:cNvPr>
          <p:cNvSpPr/>
          <p:nvPr/>
        </p:nvSpPr>
        <p:spPr>
          <a:xfrm>
            <a:off x="304800" y="1443631"/>
            <a:ext cx="8686800" cy="4770537"/>
          </a:xfrm>
          <a:prstGeom prst="rect">
            <a:avLst/>
          </a:prstGeom>
        </p:spPr>
        <p:txBody>
          <a:bodyPr wrap="square">
            <a:spAutoFit/>
          </a:bodyPr>
          <a:lstStyle/>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is understanding the individual differences between people of other backgrounds, races, cultures, religions or nationalities, in order to effectively communicate with people of different cultures.</a:t>
            </a:r>
            <a:r>
              <a:rPr lang="en-AU" sz="1600" dirty="0">
                <a:solidFill>
                  <a:srgbClr val="2B2B2B"/>
                </a:solidFill>
                <a:latin typeface="Lato"/>
              </a:rPr>
              <a:t>  </a:t>
            </a:r>
          </a:p>
          <a:p>
            <a:pPr marL="285750" indent="-285750" fontAlgn="base">
              <a:buFont typeface="Wingdings" panose="05000000000000000000" pitchFamily="2" charset="2"/>
              <a:buChar char="v"/>
            </a:pPr>
            <a:endParaRPr lang="en-AU" sz="1600" dirty="0">
              <a:solidFill>
                <a:srgbClr val="2B2B2B"/>
              </a:solidFill>
              <a:latin typeface="Lato"/>
            </a:endParaRPr>
          </a:p>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In our multicultural, diverse country, cultural awareness is an essential skill for everyday life.  We have a responsibility to develop awareness of all culture/s, history and traditions, in order to communicate respectfully and effectively.</a:t>
            </a:r>
            <a:endParaRPr lang="en-AU" sz="1600" dirty="0">
              <a:solidFill>
                <a:srgbClr val="2B2B2B"/>
              </a:solidFill>
              <a:latin typeface="Lato"/>
            </a:endParaRPr>
          </a:p>
          <a:p>
            <a:pPr fontAlgn="base"/>
            <a:r>
              <a:rPr lang="en-AU" sz="1600" dirty="0">
                <a:solidFill>
                  <a:srgbClr val="2B2B2B"/>
                </a:solidFill>
                <a:latin typeface="Lato"/>
              </a:rPr>
              <a:t> </a:t>
            </a:r>
          </a:p>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is important in the workplace because it ensures that a level of respect is maintained throughout all communications.</a:t>
            </a:r>
            <a:r>
              <a:rPr lang="en-AU" sz="1600" dirty="0">
                <a:solidFill>
                  <a:srgbClr val="2B2B2B"/>
                </a:solidFill>
                <a:latin typeface="Lato"/>
              </a:rPr>
              <a:t> </a:t>
            </a:r>
          </a:p>
          <a:p>
            <a:pPr fontAlgn="base"/>
            <a:endParaRPr lang="en-AU" sz="1600" dirty="0">
              <a:solidFill>
                <a:srgbClr val="2B2B2B"/>
              </a:solidFill>
              <a:latin typeface="Lato"/>
            </a:endParaRPr>
          </a:p>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in the workplace can take a number of forms. Examples include:</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Knowledge of cultural responses to grief or loss </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Understanding family life</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Undertaking continual education in the area,</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Extensive knowledge of the history of all peoples generally and in a specific area.</a:t>
            </a:r>
          </a:p>
          <a:p>
            <a:pPr marL="742950" lvl="1" indent="-285750" fontAlgn="base">
              <a:buFont typeface="Wingdings" panose="05000000000000000000" pitchFamily="2" charset="2"/>
              <a:buChar char="v"/>
            </a:pPr>
            <a:endParaRPr lang="en-AU" sz="1600" dirty="0">
              <a:solidFill>
                <a:srgbClr val="2B2B2B"/>
              </a:solidFill>
              <a:latin typeface="Arial" panose="020B0604020202020204" pitchFamily="34" charset="0"/>
            </a:endParaRPr>
          </a:p>
          <a:p>
            <a:pPr marL="285750" lvl="1"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also requires the understanding that all cultures are numerous and diverse, and that a one-size-fits-all approach is never appropriate.</a:t>
            </a:r>
            <a:endParaRPr lang="en-AU" sz="1600" b="0" i="0" dirty="0">
              <a:solidFill>
                <a:srgbClr val="2B2B2B"/>
              </a:solidFill>
              <a:effectLst/>
              <a:latin typeface="Lato"/>
            </a:endParaRPr>
          </a:p>
        </p:txBody>
      </p:sp>
    </p:spTree>
    <p:extLst>
      <p:ext uri="{BB962C8B-B14F-4D97-AF65-F5344CB8AC3E}">
        <p14:creationId xmlns:p14="http://schemas.microsoft.com/office/powerpoint/2010/main" val="27478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DFDB5031-5709-4F6F-82BA-30D0842A7980}"/>
              </a:ext>
            </a:extLst>
          </p:cNvPr>
          <p:cNvSpPr/>
          <p:nvPr/>
        </p:nvSpPr>
        <p:spPr>
          <a:xfrm>
            <a:off x="304800" y="1443631"/>
            <a:ext cx="8686800" cy="4862870"/>
          </a:xfrm>
          <a:prstGeom prst="rect">
            <a:avLst/>
          </a:prstGeom>
        </p:spPr>
        <p:txBody>
          <a:bodyPr wrap="square">
            <a:spAutoFit/>
          </a:bodyPr>
          <a:lstStyle/>
          <a:p>
            <a:pPr fontAlgn="base"/>
            <a:r>
              <a:rPr lang="en-AU" dirty="0">
                <a:latin typeface="Lato"/>
                <a:cs typeface="Segoe UI Light" panose="020B0502040204020203" pitchFamily="34" charset="0"/>
              </a:rPr>
              <a:t>The Code of Conduct for Aged Care (the Code) was introduced on 1 December 2022. </a:t>
            </a:r>
          </a:p>
          <a:p>
            <a:pPr fontAlgn="base"/>
            <a:endParaRPr lang="en-AU" sz="800" dirty="0">
              <a:latin typeface="Lato"/>
              <a:cs typeface="Segoe UI Light" panose="020B0502040204020203" pitchFamily="34" charset="0"/>
            </a:endParaRPr>
          </a:p>
          <a:p>
            <a:pPr fontAlgn="base"/>
            <a:r>
              <a:rPr lang="en-AU" b="1" dirty="0">
                <a:solidFill>
                  <a:srgbClr val="00B050"/>
                </a:solidFill>
                <a:latin typeface="Lato"/>
                <a:cs typeface="Segoe UI Light" panose="020B0502040204020203" pitchFamily="34" charset="0"/>
              </a:rPr>
              <a:t>The Code: </a:t>
            </a:r>
          </a:p>
          <a:p>
            <a:pPr fontAlgn="base"/>
            <a:endParaRPr lang="en-AU" sz="800" dirty="0">
              <a:latin typeface="Lato"/>
              <a:cs typeface="Segoe UI Light" panose="020B0502040204020203" pitchFamily="34" charset="0"/>
            </a:endParaRPr>
          </a:p>
          <a:p>
            <a:pPr marL="265113" lvl="1" indent="-173038" fontAlgn="base"/>
            <a:r>
              <a:rPr lang="en-AU" dirty="0">
                <a:latin typeface="Lato"/>
                <a:cs typeface="Segoe UI Light" panose="020B0502040204020203" pitchFamily="34" charset="0"/>
              </a:rPr>
              <a:t>• sets out how approved providers (providers) and their workers and governing persons </a:t>
            </a:r>
            <a:r>
              <a:rPr lang="en-AU" b="1" dirty="0">
                <a:latin typeface="Lato"/>
                <a:cs typeface="Segoe UI Light" panose="020B0502040204020203" pitchFamily="34" charset="0"/>
              </a:rPr>
              <a:t>must behave and treat consumers when providing aged care services</a:t>
            </a:r>
          </a:p>
          <a:p>
            <a:pPr marL="265113" lvl="1" indent="-173038" fontAlgn="base"/>
            <a:r>
              <a:rPr lang="en-AU" sz="800" dirty="0">
                <a:latin typeface="Lato"/>
                <a:cs typeface="Segoe UI Light" panose="020B0502040204020203" pitchFamily="34" charset="0"/>
              </a:rPr>
              <a:t> </a:t>
            </a:r>
          </a:p>
          <a:p>
            <a:pPr marL="265113" lvl="1" indent="-173038" fontAlgn="base"/>
            <a:r>
              <a:rPr lang="en-AU" dirty="0">
                <a:latin typeface="Lato"/>
                <a:cs typeface="Segoe UI Light" panose="020B0502040204020203" pitchFamily="34" charset="0"/>
              </a:rPr>
              <a:t>• </a:t>
            </a:r>
            <a:r>
              <a:rPr lang="en-AU" b="1" dirty="0">
                <a:latin typeface="Lato"/>
                <a:cs typeface="Segoe UI Light" panose="020B0502040204020203" pitchFamily="34" charset="0"/>
              </a:rPr>
              <a:t>strengthens protections </a:t>
            </a:r>
            <a:r>
              <a:rPr lang="en-AU" dirty="0">
                <a:latin typeface="Lato"/>
                <a:cs typeface="Segoe UI Light" panose="020B0502040204020203" pitchFamily="34" charset="0"/>
              </a:rPr>
              <a:t>for older Australians against unsafe, poor-quality aged care services </a:t>
            </a:r>
          </a:p>
          <a:p>
            <a:pPr fontAlgn="base"/>
            <a:endParaRPr lang="en-AU" dirty="0">
              <a:latin typeface="Lato"/>
              <a:cs typeface="Segoe UI Light" panose="020B0502040204020203" pitchFamily="34" charset="0"/>
            </a:endParaRPr>
          </a:p>
          <a:p>
            <a:pPr fontAlgn="base"/>
            <a:r>
              <a:rPr lang="en-AU" b="1" dirty="0">
                <a:solidFill>
                  <a:srgbClr val="00B050"/>
                </a:solidFill>
                <a:latin typeface="Lato"/>
                <a:cs typeface="Segoe UI Light" panose="020B0502040204020203" pitchFamily="34" charset="0"/>
              </a:rPr>
              <a:t>Why is the Code important? </a:t>
            </a:r>
          </a:p>
          <a:p>
            <a:pPr fontAlgn="base"/>
            <a:endParaRPr lang="en-AU" sz="800" dirty="0">
              <a:latin typeface="Lato"/>
              <a:cs typeface="Segoe UI Light" panose="020B0502040204020203" pitchFamily="34" charset="0"/>
            </a:endParaRPr>
          </a:p>
          <a:p>
            <a:pPr fontAlgn="base"/>
            <a:r>
              <a:rPr lang="en-AU" dirty="0">
                <a:latin typeface="Lato"/>
                <a:cs typeface="Segoe UI Light" panose="020B0502040204020203" pitchFamily="34" charset="0"/>
              </a:rPr>
              <a:t>The Code aims to improve the safety, health, wellbeing and quality of life of aged care consumers by: </a:t>
            </a:r>
          </a:p>
          <a:p>
            <a:pPr fontAlgn="base"/>
            <a:endParaRPr lang="en-AU" sz="800" dirty="0">
              <a:latin typeface="Lato"/>
              <a:cs typeface="Segoe UI Light" panose="020B0502040204020203" pitchFamily="34" charset="0"/>
            </a:endParaRPr>
          </a:p>
          <a:p>
            <a:pPr marL="357188" lvl="1" indent="-265113" fontAlgn="base"/>
            <a:r>
              <a:rPr lang="en-AU" dirty="0">
                <a:latin typeface="Lato"/>
                <a:cs typeface="Segoe UI Light" panose="020B0502040204020203" pitchFamily="34" charset="0"/>
              </a:rPr>
              <a:t>• promoting </a:t>
            </a:r>
            <a:r>
              <a:rPr lang="en-AU" b="1" dirty="0">
                <a:latin typeface="Lato"/>
                <a:cs typeface="Segoe UI Light" panose="020B0502040204020203" pitchFamily="34" charset="0"/>
              </a:rPr>
              <a:t>ethical, honest and respectful </a:t>
            </a:r>
            <a:r>
              <a:rPr lang="en-AU" dirty="0">
                <a:latin typeface="Lato"/>
                <a:cs typeface="Segoe UI Light" panose="020B0502040204020203" pitchFamily="34" charset="0"/>
              </a:rPr>
              <a:t>behaviour </a:t>
            </a:r>
          </a:p>
          <a:p>
            <a:pPr marL="357188" lvl="1" indent="-265113" fontAlgn="base"/>
            <a:r>
              <a:rPr lang="en-AU" dirty="0">
                <a:latin typeface="Lato"/>
                <a:cs typeface="Segoe UI Light" panose="020B0502040204020203" pitchFamily="34" charset="0"/>
              </a:rPr>
              <a:t>• building </a:t>
            </a:r>
            <a:r>
              <a:rPr lang="en-AU" b="1" dirty="0">
                <a:latin typeface="Lato"/>
                <a:cs typeface="Segoe UI Light" panose="020B0502040204020203" pitchFamily="34" charset="0"/>
              </a:rPr>
              <a:t>trust</a:t>
            </a:r>
            <a:r>
              <a:rPr lang="en-AU" dirty="0">
                <a:latin typeface="Lato"/>
                <a:cs typeface="Segoe UI Light" panose="020B0502040204020203" pitchFamily="34" charset="0"/>
              </a:rPr>
              <a:t> in aged care services </a:t>
            </a:r>
          </a:p>
          <a:p>
            <a:pPr marL="357188" lvl="1" indent="-265113" fontAlgn="base"/>
            <a:r>
              <a:rPr lang="en-AU" dirty="0">
                <a:latin typeface="Lato"/>
                <a:cs typeface="Segoe UI Light" panose="020B0502040204020203" pitchFamily="34" charset="0"/>
              </a:rPr>
              <a:t>• </a:t>
            </a:r>
            <a:r>
              <a:rPr lang="en-AU" b="1" dirty="0">
                <a:latin typeface="Lato"/>
                <a:cs typeface="Segoe UI Light" panose="020B0502040204020203" pitchFamily="34" charset="0"/>
              </a:rPr>
              <a:t>protecting consumers </a:t>
            </a:r>
            <a:r>
              <a:rPr lang="en-AU" dirty="0">
                <a:latin typeface="Lato"/>
                <a:cs typeface="Segoe UI Light" panose="020B0502040204020203" pitchFamily="34" charset="0"/>
              </a:rPr>
              <a:t>against workers who pose an </a:t>
            </a:r>
            <a:r>
              <a:rPr lang="en-AU" b="1" dirty="0">
                <a:latin typeface="Lato"/>
                <a:cs typeface="Segoe UI Light" panose="020B0502040204020203" pitchFamily="34" charset="0"/>
              </a:rPr>
              <a:t>unacceptable risk of harm.</a:t>
            </a:r>
            <a:endParaRPr lang="en-AU" b="1" i="0" dirty="0">
              <a:solidFill>
                <a:srgbClr val="2B2B2B"/>
              </a:solidFill>
              <a:effectLst/>
              <a:latin typeface="Lato"/>
              <a:cs typeface="Segoe UI Light" panose="020B0502040204020203" pitchFamily="34" charset="0"/>
            </a:endParaRPr>
          </a:p>
        </p:txBody>
      </p:sp>
      <p:sp>
        <p:nvSpPr>
          <p:cNvPr id="5" name="TextBox 4">
            <a:extLst>
              <a:ext uri="{FF2B5EF4-FFF2-40B4-BE49-F238E27FC236}">
                <a16:creationId xmlns:a16="http://schemas.microsoft.com/office/drawing/2014/main" id="{5F7BD8F6-ADA4-4B34-9B7C-2031BB98C62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the Code?</a:t>
            </a:r>
          </a:p>
        </p:txBody>
      </p:sp>
      <p:pic>
        <p:nvPicPr>
          <p:cNvPr id="2" name="Picture 1">
            <a:extLst>
              <a:ext uri="{FF2B5EF4-FFF2-40B4-BE49-F238E27FC236}">
                <a16:creationId xmlns:a16="http://schemas.microsoft.com/office/drawing/2014/main" id="{4D92F27A-1AC1-4197-A9CE-9285F59F00F3}"/>
              </a:ext>
            </a:extLst>
          </p:cNvPr>
          <p:cNvPicPr>
            <a:picLocks noChangeAspect="1"/>
          </p:cNvPicPr>
          <p:nvPr/>
        </p:nvPicPr>
        <p:blipFill>
          <a:blip r:embed="rId4"/>
          <a:stretch>
            <a:fillRect/>
          </a:stretch>
        </p:blipFill>
        <p:spPr>
          <a:xfrm>
            <a:off x="8074152" y="1752600"/>
            <a:ext cx="762000" cy="766257"/>
          </a:xfrm>
          <a:prstGeom prst="rect">
            <a:avLst/>
          </a:prstGeom>
        </p:spPr>
      </p:pic>
      <p:pic>
        <p:nvPicPr>
          <p:cNvPr id="4" name="Picture 3">
            <a:extLst>
              <a:ext uri="{FF2B5EF4-FFF2-40B4-BE49-F238E27FC236}">
                <a16:creationId xmlns:a16="http://schemas.microsoft.com/office/drawing/2014/main" id="{25FA1308-8041-48A4-BB03-2989B7CAD53C}"/>
              </a:ext>
            </a:extLst>
          </p:cNvPr>
          <p:cNvPicPr>
            <a:picLocks noChangeAspect="1"/>
          </p:cNvPicPr>
          <p:nvPr/>
        </p:nvPicPr>
        <p:blipFill>
          <a:blip r:embed="rId5"/>
          <a:stretch>
            <a:fillRect/>
          </a:stretch>
        </p:blipFill>
        <p:spPr>
          <a:xfrm>
            <a:off x="4793371" y="1828900"/>
            <a:ext cx="3280781" cy="721772"/>
          </a:xfrm>
          <a:prstGeom prst="rect">
            <a:avLst/>
          </a:prstGeom>
        </p:spPr>
      </p:pic>
    </p:spTree>
    <p:extLst>
      <p:ext uri="{BB962C8B-B14F-4D97-AF65-F5344CB8AC3E}">
        <p14:creationId xmlns:p14="http://schemas.microsoft.com/office/powerpoint/2010/main" val="309800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5" name="TextBox 4">
            <a:extLst>
              <a:ext uri="{FF2B5EF4-FFF2-40B4-BE49-F238E27FC236}">
                <a16:creationId xmlns:a16="http://schemas.microsoft.com/office/drawing/2014/main" id="{5F7BD8F6-ADA4-4B34-9B7C-2031BB98C62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the Code?</a:t>
            </a:r>
          </a:p>
        </p:txBody>
      </p:sp>
      <p:pic>
        <p:nvPicPr>
          <p:cNvPr id="6" name="Picture 5">
            <a:extLst>
              <a:ext uri="{FF2B5EF4-FFF2-40B4-BE49-F238E27FC236}">
                <a16:creationId xmlns:a16="http://schemas.microsoft.com/office/drawing/2014/main" id="{AF36FE72-CFF8-4EF2-86EB-8CBA7C129CE8}"/>
              </a:ext>
            </a:extLst>
          </p:cNvPr>
          <p:cNvPicPr>
            <a:picLocks noChangeAspect="1"/>
          </p:cNvPicPr>
          <p:nvPr/>
        </p:nvPicPr>
        <p:blipFill>
          <a:blip r:embed="rId4"/>
          <a:stretch>
            <a:fillRect/>
          </a:stretch>
        </p:blipFill>
        <p:spPr>
          <a:xfrm>
            <a:off x="304800" y="1525567"/>
            <a:ext cx="8686176" cy="4453195"/>
          </a:xfrm>
          <a:prstGeom prst="rect">
            <a:avLst/>
          </a:prstGeom>
        </p:spPr>
      </p:pic>
    </p:spTree>
    <p:extLst>
      <p:ext uri="{BB962C8B-B14F-4D97-AF65-F5344CB8AC3E}">
        <p14:creationId xmlns:p14="http://schemas.microsoft.com/office/powerpoint/2010/main" val="426354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5" name="TextBox 4">
            <a:extLst>
              <a:ext uri="{FF2B5EF4-FFF2-40B4-BE49-F238E27FC236}">
                <a16:creationId xmlns:a16="http://schemas.microsoft.com/office/drawing/2014/main" id="{5F7BD8F6-ADA4-4B34-9B7C-2031BB98C62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the Code?</a:t>
            </a:r>
          </a:p>
        </p:txBody>
      </p:sp>
      <p:pic>
        <p:nvPicPr>
          <p:cNvPr id="3" name="Picture 2">
            <a:extLst>
              <a:ext uri="{FF2B5EF4-FFF2-40B4-BE49-F238E27FC236}">
                <a16:creationId xmlns:a16="http://schemas.microsoft.com/office/drawing/2014/main" id="{FB9B7735-2D21-45CA-9FFD-2A7F7E33D960}"/>
              </a:ext>
            </a:extLst>
          </p:cNvPr>
          <p:cNvPicPr>
            <a:picLocks noChangeAspect="1"/>
          </p:cNvPicPr>
          <p:nvPr/>
        </p:nvPicPr>
        <p:blipFill>
          <a:blip r:embed="rId4"/>
          <a:stretch>
            <a:fillRect/>
          </a:stretch>
        </p:blipFill>
        <p:spPr>
          <a:xfrm>
            <a:off x="504824" y="1587290"/>
            <a:ext cx="3762375" cy="4584910"/>
          </a:xfrm>
          <a:prstGeom prst="rect">
            <a:avLst/>
          </a:prstGeom>
        </p:spPr>
      </p:pic>
      <p:pic>
        <p:nvPicPr>
          <p:cNvPr id="4" name="Picture 3">
            <a:extLst>
              <a:ext uri="{FF2B5EF4-FFF2-40B4-BE49-F238E27FC236}">
                <a16:creationId xmlns:a16="http://schemas.microsoft.com/office/drawing/2014/main" id="{92B5F0E6-4F49-46DF-86D8-F02ECF173559}"/>
              </a:ext>
            </a:extLst>
          </p:cNvPr>
          <p:cNvPicPr>
            <a:picLocks noChangeAspect="1"/>
          </p:cNvPicPr>
          <p:nvPr/>
        </p:nvPicPr>
        <p:blipFill>
          <a:blip r:embed="rId5"/>
          <a:stretch>
            <a:fillRect/>
          </a:stretch>
        </p:blipFill>
        <p:spPr>
          <a:xfrm>
            <a:off x="4724400" y="1587290"/>
            <a:ext cx="3362263" cy="4182574"/>
          </a:xfrm>
          <a:prstGeom prst="rect">
            <a:avLst/>
          </a:prstGeom>
        </p:spPr>
      </p:pic>
    </p:spTree>
    <p:extLst>
      <p:ext uri="{BB962C8B-B14F-4D97-AF65-F5344CB8AC3E}">
        <p14:creationId xmlns:p14="http://schemas.microsoft.com/office/powerpoint/2010/main" val="208600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5" name="TextBox 4">
            <a:extLst>
              <a:ext uri="{FF2B5EF4-FFF2-40B4-BE49-F238E27FC236}">
                <a16:creationId xmlns:a16="http://schemas.microsoft.com/office/drawing/2014/main" id="{5F7BD8F6-ADA4-4B34-9B7C-2031BB98C622}"/>
              </a:ext>
            </a:extLst>
          </p:cNvPr>
          <p:cNvSpPr txBox="1"/>
          <p:nvPr/>
        </p:nvSpPr>
        <p:spPr>
          <a:xfrm>
            <a:off x="298702" y="879237"/>
            <a:ext cx="4349497"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The 8 elements of the Code</a:t>
            </a:r>
          </a:p>
        </p:txBody>
      </p:sp>
      <p:pic>
        <p:nvPicPr>
          <p:cNvPr id="6" name="Picture 5">
            <a:extLst>
              <a:ext uri="{FF2B5EF4-FFF2-40B4-BE49-F238E27FC236}">
                <a16:creationId xmlns:a16="http://schemas.microsoft.com/office/drawing/2014/main" id="{C7BAB6AF-6E7A-4E79-87BB-704B97401BD9}"/>
              </a:ext>
            </a:extLst>
          </p:cNvPr>
          <p:cNvPicPr>
            <a:picLocks noChangeAspect="1"/>
          </p:cNvPicPr>
          <p:nvPr/>
        </p:nvPicPr>
        <p:blipFill>
          <a:blip r:embed="rId4"/>
          <a:stretch>
            <a:fillRect/>
          </a:stretch>
        </p:blipFill>
        <p:spPr>
          <a:xfrm>
            <a:off x="1104900" y="1497301"/>
            <a:ext cx="6934200" cy="4781696"/>
          </a:xfrm>
          <a:prstGeom prst="rect">
            <a:avLst/>
          </a:prstGeom>
        </p:spPr>
      </p:pic>
    </p:spTree>
    <p:extLst>
      <p:ext uri="{BB962C8B-B14F-4D97-AF65-F5344CB8AC3E}">
        <p14:creationId xmlns:p14="http://schemas.microsoft.com/office/powerpoint/2010/main" val="282743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5" name="TextBox 4">
            <a:extLst>
              <a:ext uri="{FF2B5EF4-FFF2-40B4-BE49-F238E27FC236}">
                <a16:creationId xmlns:a16="http://schemas.microsoft.com/office/drawing/2014/main" id="{5F7BD8F6-ADA4-4B34-9B7C-2031BB98C622}"/>
              </a:ext>
            </a:extLst>
          </p:cNvPr>
          <p:cNvSpPr txBox="1"/>
          <p:nvPr/>
        </p:nvSpPr>
        <p:spPr>
          <a:xfrm>
            <a:off x="298702" y="879237"/>
            <a:ext cx="4349497"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The 8 elements of the Code</a:t>
            </a:r>
          </a:p>
        </p:txBody>
      </p:sp>
      <p:pic>
        <p:nvPicPr>
          <p:cNvPr id="2" name="Picture 1">
            <a:extLst>
              <a:ext uri="{FF2B5EF4-FFF2-40B4-BE49-F238E27FC236}">
                <a16:creationId xmlns:a16="http://schemas.microsoft.com/office/drawing/2014/main" id="{7B40039E-CF1D-4031-8077-1CE93D9F240B}"/>
              </a:ext>
            </a:extLst>
          </p:cNvPr>
          <p:cNvPicPr>
            <a:picLocks noChangeAspect="1"/>
          </p:cNvPicPr>
          <p:nvPr/>
        </p:nvPicPr>
        <p:blipFill>
          <a:blip r:embed="rId4"/>
          <a:stretch>
            <a:fillRect/>
          </a:stretch>
        </p:blipFill>
        <p:spPr>
          <a:xfrm>
            <a:off x="1290636" y="1476083"/>
            <a:ext cx="6562725" cy="2105317"/>
          </a:xfrm>
          <a:prstGeom prst="rect">
            <a:avLst/>
          </a:prstGeom>
        </p:spPr>
      </p:pic>
      <p:pic>
        <p:nvPicPr>
          <p:cNvPr id="3" name="Picture 2">
            <a:extLst>
              <a:ext uri="{FF2B5EF4-FFF2-40B4-BE49-F238E27FC236}">
                <a16:creationId xmlns:a16="http://schemas.microsoft.com/office/drawing/2014/main" id="{F761709D-6911-406C-A4CD-C5F4AD196BD9}"/>
              </a:ext>
            </a:extLst>
          </p:cNvPr>
          <p:cNvPicPr>
            <a:picLocks noChangeAspect="1"/>
          </p:cNvPicPr>
          <p:nvPr/>
        </p:nvPicPr>
        <p:blipFill>
          <a:blip r:embed="rId5"/>
          <a:stretch>
            <a:fillRect/>
          </a:stretch>
        </p:blipFill>
        <p:spPr>
          <a:xfrm>
            <a:off x="1333498" y="3581400"/>
            <a:ext cx="6477000" cy="2706624"/>
          </a:xfrm>
          <a:prstGeom prst="rect">
            <a:avLst/>
          </a:prstGeom>
        </p:spPr>
      </p:pic>
    </p:spTree>
    <p:extLst>
      <p:ext uri="{BB962C8B-B14F-4D97-AF65-F5344CB8AC3E}">
        <p14:creationId xmlns:p14="http://schemas.microsoft.com/office/powerpoint/2010/main" val="3586336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7a6b4385-b891-4502-983d-5f47feb3bf2e">VAPUC62QRXQV-719721735-44</_dlc_DocId>
    <_dlc_DocIdUrl xmlns="7a6b4385-b891-4502-983d-5f47feb3bf2e">
      <Url>http://gvhintranet/Documents/_layouts/15/DocIdRedir.aspx?ID=VAPUC62QRXQV-719721735-44</Url>
      <Description>VAPUC62QRXQV-719721735-44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7D0BF657D6CB4FA8687DB9C8444587" ma:contentTypeVersion="0" ma:contentTypeDescription="Create a new document." ma:contentTypeScope="" ma:versionID="4408dce0f93a522f2f40e218429a957c">
  <xsd:schema xmlns:xsd="http://www.w3.org/2001/XMLSchema" xmlns:xs="http://www.w3.org/2001/XMLSchema" xmlns:p="http://schemas.microsoft.com/office/2006/metadata/properties" xmlns:ns2="7a6b4385-b891-4502-983d-5f47feb3bf2e" targetNamespace="http://schemas.microsoft.com/office/2006/metadata/properties" ma:root="true" ma:fieldsID="f6f1d2381d35adeccbd1a081f311d2e6" ns2:_="">
    <xsd:import namespace="7a6b4385-b891-4502-983d-5f47feb3bf2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b4385-b891-4502-983d-5f47feb3bf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C2126FD-84CE-432E-8064-95A7EE59852D}">
  <ds:schemaRefs>
    <ds:schemaRef ds:uri="http://schemas.microsoft.com/sharepoint/v3/contenttype/forms"/>
  </ds:schemaRefs>
</ds:datastoreItem>
</file>

<file path=customXml/itemProps2.xml><?xml version="1.0" encoding="utf-8"?>
<ds:datastoreItem xmlns:ds="http://schemas.openxmlformats.org/officeDocument/2006/customXml" ds:itemID="{F900EEC9-856B-40C4-ACE9-972E9039D619}">
  <ds:schemaRefs>
    <ds:schemaRef ds:uri="http://schemas.microsoft.com/office/infopath/2007/PartnerControls"/>
    <ds:schemaRef ds:uri="7a6b4385-b891-4502-983d-5f47feb3bf2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87EB6BDC-D239-45B2-A0BE-61C3CD2DC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b4385-b891-4502-983d-5f47feb3bf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83E5772-8CA8-4EC2-A310-6F3CE05176C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406</TotalTime>
  <Words>1468</Words>
  <Application>Microsoft Office PowerPoint</Application>
  <PresentationFormat>On-screen Show (4:3)</PresentationFormat>
  <Paragraphs>165</Paragraphs>
  <Slides>22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DIN 2014</vt:lpstr>
      <vt:lpstr>FiraSans-Bold</vt:lpstr>
      <vt:lpstr>Lato</vt:lpstr>
      <vt:lpstr>Segoe UI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kgill</dc:creator>
  <cp:lastModifiedBy>Nadia Surace</cp:lastModifiedBy>
  <cp:revision>62</cp:revision>
  <dcterms:created xsi:type="dcterms:W3CDTF">2016-10-09T23:24:46Z</dcterms:created>
  <dcterms:modified xsi:type="dcterms:W3CDTF">2024-11-11T04:17:11Z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0x0101003A7D0BF657D6CB4FA8687DB9C8444587</vt:lpwstr>
  </property>
  <property fmtid="{D5CDD505-2E9C-101B-9397-08002B2CF9AE}" pid="3" name="_dlc_DocIdItemGuid">
    <vt:lpwstr>d2f58569-4faf-4eed-a963-bbc304fc1a37</vt:lpwstr>
  </property>
</Properties>
</file>