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sldIdLst>
    <p:sldId id="261" r:id="rId6"/>
    <p:sldId id="262" r:id="rId7"/>
    <p:sldId id="281" r:id="rId8"/>
    <p:sldId id="283" r:id="rId9"/>
    <p:sldId id="284" r:id="rId10"/>
    <p:sldId id="285" r:id="rId11"/>
    <p:sldId id="273" r:id="rId12"/>
    <p:sldId id="289" r:id="rId13"/>
    <p:sldId id="290" r:id="rId14"/>
    <p:sldId id="293" r:id="rId15"/>
    <p:sldId id="294" r:id="rId16"/>
    <p:sldId id="263" r:id="rId17"/>
    <p:sldId id="277" r:id="rId18"/>
    <p:sldId id="287" r:id="rId19"/>
    <p:sldId id="295" r:id="rId20"/>
    <p:sldId id="296" r:id="rId21"/>
    <p:sldId id="288" r:id="rId22"/>
    <p:sldId id="278" r:id="rId23"/>
    <p:sldId id="264" r:id="rId24"/>
    <p:sldId id="279" r:id="rId25"/>
    <p:sldId id="265" r:id="rId26"/>
    <p:sldId id="271" r:id="rId27"/>
    <p:sldId id="280" r:id="rId28"/>
    <p:sldId id="270" r:id="rId29"/>
    <p:sldId id="276" r:id="rId30"/>
    <p:sldId id="297" r:id="rId31"/>
    <p:sldId id="298" r:id="rId32"/>
    <p:sldId id="291" r:id="rId33"/>
    <p:sldId id="292" r:id="rId34"/>
    <p:sldId id="272" r:id="rId35"/>
    <p:sldId id="275" r:id="rId36"/>
    <p:sldId id="299" r:id="rId37"/>
    <p:sldId id="300" r:id="rId38"/>
    <p:sldId id="301" r:id="rId39"/>
    <p:sldId id="268" r:id="rId40"/>
    <p:sldId id="28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06F"/>
    <a:srgbClr val="FF9900"/>
    <a:srgbClr val="7BBC42"/>
    <a:srgbClr val="1B41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3"/>
    <p:restoredTop sz="94652"/>
  </p:normalViewPr>
  <p:slideViewPr>
    <p:cSldViewPr>
      <p:cViewPr varScale="1">
        <p:scale>
          <a:sx n="104" d="100"/>
          <a:sy n="104"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A0567-5662-CA45-8C3A-17A7ABFF3F42}" type="datetimeFigureOut">
              <a:rPr lang="en-US" smtClean="0"/>
              <a:t>11/26/2025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155F0-E99A-B54B-9CD6-D51B0B5C1F4C}" type="slidenum">
              <a:rPr lang="en-US" smtClean="0"/>
              <a:t>‹#›</a:t>
            </a:fld>
            <a:endParaRPr lang="en-US"/>
          </a:p>
        </p:txBody>
      </p:sp>
    </p:spTree>
    <p:extLst>
      <p:ext uri="{BB962C8B-B14F-4D97-AF65-F5344CB8AC3E}">
        <p14:creationId xmlns:p14="http://schemas.microsoft.com/office/powerpoint/2010/main" val="321385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19</a:t>
            </a:fld>
            <a:endParaRPr lang="en-US"/>
          </a:p>
        </p:txBody>
      </p:sp>
    </p:spTree>
    <p:extLst>
      <p:ext uri="{BB962C8B-B14F-4D97-AF65-F5344CB8AC3E}">
        <p14:creationId xmlns:p14="http://schemas.microsoft.com/office/powerpoint/2010/main" val="119710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20</a:t>
            </a:fld>
            <a:endParaRPr lang="en-US"/>
          </a:p>
        </p:txBody>
      </p:sp>
    </p:spTree>
    <p:extLst>
      <p:ext uri="{BB962C8B-B14F-4D97-AF65-F5344CB8AC3E}">
        <p14:creationId xmlns:p14="http://schemas.microsoft.com/office/powerpoint/2010/main" val="104368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21</a:t>
            </a:fld>
            <a:endParaRPr lang="en-US"/>
          </a:p>
        </p:txBody>
      </p:sp>
    </p:spTree>
    <p:extLst>
      <p:ext uri="{BB962C8B-B14F-4D97-AF65-F5344CB8AC3E}">
        <p14:creationId xmlns:p14="http://schemas.microsoft.com/office/powerpoint/2010/main" val="302378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22</a:t>
            </a:fld>
            <a:endParaRPr lang="en-US"/>
          </a:p>
        </p:txBody>
      </p:sp>
    </p:spTree>
    <p:extLst>
      <p:ext uri="{BB962C8B-B14F-4D97-AF65-F5344CB8AC3E}">
        <p14:creationId xmlns:p14="http://schemas.microsoft.com/office/powerpoint/2010/main" val="113175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155F0-E99A-B54B-9CD6-D51B0B5C1F4C}" type="slidenum">
              <a:rPr lang="en-US" smtClean="0"/>
              <a:t>23</a:t>
            </a:fld>
            <a:endParaRPr lang="en-US"/>
          </a:p>
        </p:txBody>
      </p:sp>
    </p:spTree>
    <p:extLst>
      <p:ext uri="{BB962C8B-B14F-4D97-AF65-F5344CB8AC3E}">
        <p14:creationId xmlns:p14="http://schemas.microsoft.com/office/powerpoint/2010/main" val="331512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5049501-2FAF-4B6C-9C3F-956F886F2801}" type="datetime1">
              <a:rPr lang="en-AU" smtClean="0"/>
              <a:t>26/11/2025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372448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A088378-B0C4-4C94-B4BE-390D356F2C05}" type="datetime1">
              <a:rPr lang="en-AU" smtClean="0"/>
              <a:t>26/11/2025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08262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C5B5A1F-88AF-4EDA-B4BF-C1DD9487DEAE}" type="datetime1">
              <a:rPr lang="en-AU" smtClean="0"/>
              <a:t>26/11/2025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35983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5694AA8-0025-4AEB-89BE-BA1F9E63AF9B}" type="datetime1">
              <a:rPr lang="en-AU" smtClean="0"/>
              <a:t>26/11/2025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87026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4552B9-4C08-4D86-9189-C9986A6A2129}" type="datetime1">
              <a:rPr lang="en-AU" smtClean="0"/>
              <a:t>26/11/2025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89377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EFB0A00-795A-481E-9F5B-3430CA8C5B35}" type="datetime1">
              <a:rPr lang="en-AU" smtClean="0"/>
              <a:t>26/11/2025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48455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F0D96BC-DAAC-4878-B141-B100376E233B}" type="datetime1">
              <a:rPr lang="en-AU" smtClean="0"/>
              <a:t>26/11/2025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6223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F19261F-DB24-49D2-82AF-9BC36B109AD4}" type="datetime1">
              <a:rPr lang="en-AU" smtClean="0"/>
              <a:t>26/11/2025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67104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6B0B3-7C98-49FD-8F15-9BCA1F86F948}" type="datetime1">
              <a:rPr lang="en-AU" smtClean="0"/>
              <a:t>26/11/2025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235729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4660FE-EA1F-4F20-8C39-50D90B9CFE3E}" type="datetime1">
              <a:rPr lang="en-AU" smtClean="0"/>
              <a:t>26/11/2025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379990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358479-0F1B-41EA-8BC8-85B66AE18F79}" type="datetime1">
              <a:rPr lang="en-AU" smtClean="0"/>
              <a:t>26/11/2025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48AC9D6-A185-4091-98F0-1811420BA83C}" type="slidenum">
              <a:rPr lang="en-AU" smtClean="0"/>
              <a:t>‹#›</a:t>
            </a:fld>
            <a:endParaRPr lang="en-AU"/>
          </a:p>
        </p:txBody>
      </p:sp>
    </p:spTree>
    <p:extLst>
      <p:ext uri="{BB962C8B-B14F-4D97-AF65-F5344CB8AC3E}">
        <p14:creationId xmlns:p14="http://schemas.microsoft.com/office/powerpoint/2010/main" val="348950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809C0-90D1-4E9A-9F62-E0D7AC749C36}" type="datetime1">
              <a:rPr lang="en-AU" smtClean="0"/>
              <a:t>26/11/2025</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AC9D6-A185-4091-98F0-1811420BA83C}" type="slidenum">
              <a:rPr lang="en-AU" smtClean="0"/>
              <a:t>‹#›</a:t>
            </a:fld>
            <a:endParaRPr lang="en-AU"/>
          </a:p>
        </p:txBody>
      </p:sp>
    </p:spTree>
    <p:extLst>
      <p:ext uri="{BB962C8B-B14F-4D97-AF65-F5344CB8AC3E}">
        <p14:creationId xmlns:p14="http://schemas.microsoft.com/office/powerpoint/2010/main" val="4139258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mailto:whistleblower@gvhealth.org.a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hyperlink" Target="https://communityinterlink.org.au/information-for-businesses/"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F5CC3B9-BB75-174E-9E76-77E3923C2F05}"/>
              </a:ext>
            </a:extLst>
          </p:cNvPr>
          <p:cNvSpPr txBox="1"/>
          <p:nvPr/>
        </p:nvSpPr>
        <p:spPr>
          <a:xfrm>
            <a:off x="457200" y="2454739"/>
            <a:ext cx="4419600" cy="1323439"/>
          </a:xfrm>
          <a:prstGeom prst="rect">
            <a:avLst/>
          </a:prstGeom>
          <a:noFill/>
        </p:spPr>
        <p:txBody>
          <a:bodyPr wrap="square" rtlCol="0">
            <a:spAutoFit/>
          </a:bodyPr>
          <a:lstStyle/>
          <a:p>
            <a:r>
              <a:rPr lang="en-US" sz="4000" b="1" dirty="0">
                <a:solidFill>
                  <a:srgbClr val="1B4187"/>
                </a:solidFill>
                <a:latin typeface="Arial" panose="020B0604020202020204" pitchFamily="34" charset="0"/>
                <a:ea typeface="DIN 2014" panose="020B0504020202020204" pitchFamily="34" charset="77"/>
                <a:cs typeface="Arial" panose="020B0604020202020204" pitchFamily="34" charset="0"/>
              </a:rPr>
              <a:t>Service Provider Training Package</a:t>
            </a:r>
          </a:p>
        </p:txBody>
      </p:sp>
      <p:sp>
        <p:nvSpPr>
          <p:cNvPr id="13" name="TextBox 12">
            <a:extLst>
              <a:ext uri="{FF2B5EF4-FFF2-40B4-BE49-F238E27FC236}">
                <a16:creationId xmlns:a16="http://schemas.microsoft.com/office/drawing/2014/main" id="{E5D4ADDC-5F76-A84D-B3BB-8ECFD17F85E5}"/>
              </a:ext>
            </a:extLst>
          </p:cNvPr>
          <p:cNvSpPr txBox="1"/>
          <p:nvPr/>
        </p:nvSpPr>
        <p:spPr>
          <a:xfrm>
            <a:off x="457200" y="4343400"/>
            <a:ext cx="3962400" cy="400110"/>
          </a:xfrm>
          <a:prstGeom prst="rect">
            <a:avLst/>
          </a:prstGeom>
          <a:noFill/>
        </p:spPr>
        <p:txBody>
          <a:bodyPr wrap="square" rtlCol="0">
            <a:spAutoFit/>
          </a:bodyPr>
          <a:lstStyle/>
          <a:p>
            <a:r>
              <a:rPr lang="en-US" sz="2000" b="1" dirty="0">
                <a:solidFill>
                  <a:srgbClr val="1B4187"/>
                </a:solidFill>
                <a:latin typeface="Arial" panose="020B0604020202020204" pitchFamily="34" charset="0"/>
                <a:ea typeface="DIN 2014" panose="020B0504020202020204" pitchFamily="34" charset="77"/>
                <a:cs typeface="Arial" panose="020B0604020202020204" pitchFamily="34" charset="0"/>
              </a:rPr>
              <a:t>November 2025</a:t>
            </a:r>
          </a:p>
        </p:txBody>
      </p:sp>
      <p:sp>
        <p:nvSpPr>
          <p:cNvPr id="2" name="TextBox 1">
            <a:extLst>
              <a:ext uri="{FF2B5EF4-FFF2-40B4-BE49-F238E27FC236}">
                <a16:creationId xmlns:a16="http://schemas.microsoft.com/office/drawing/2014/main" id="{7D7AB22C-49A5-44D3-B356-77707E5557FB}"/>
              </a:ext>
            </a:extLst>
          </p:cNvPr>
          <p:cNvSpPr txBox="1"/>
          <p:nvPr/>
        </p:nvSpPr>
        <p:spPr>
          <a:xfrm>
            <a:off x="2890837" y="11293083"/>
            <a:ext cx="2449288" cy="492443"/>
          </a:xfrm>
          <a:prstGeom prst="rect">
            <a:avLst/>
          </a:prstGeom>
          <a:noFill/>
        </p:spPr>
        <p:txBody>
          <a:bodyPr wrap="square" rtlCol="0">
            <a:spAutoFit/>
          </a:bodyPr>
          <a:lstStyle/>
          <a:p>
            <a:endParaRPr lang="en-AU" dirty="0"/>
          </a:p>
        </p:txBody>
      </p:sp>
      <p:pic>
        <p:nvPicPr>
          <p:cNvPr id="1026" name="Picture 1" descr="image001">
            <a:extLst>
              <a:ext uri="{FF2B5EF4-FFF2-40B4-BE49-F238E27FC236}">
                <a16:creationId xmlns:a16="http://schemas.microsoft.com/office/drawing/2014/main" id="{13490E64-6076-498E-8DDC-FF20CF175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410200"/>
            <a:ext cx="332486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3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457200"/>
            <a:ext cx="6019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Statement of Rights</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4" name="TextBox 3">
            <a:extLst>
              <a:ext uri="{FF2B5EF4-FFF2-40B4-BE49-F238E27FC236}">
                <a16:creationId xmlns:a16="http://schemas.microsoft.com/office/drawing/2014/main" id="{34B95092-2EBE-4B9D-8DC8-0A79511B39EF}"/>
              </a:ext>
            </a:extLst>
          </p:cNvPr>
          <p:cNvSpPr txBox="1"/>
          <p:nvPr/>
        </p:nvSpPr>
        <p:spPr>
          <a:xfrm>
            <a:off x="295564" y="1508315"/>
            <a:ext cx="8001000" cy="4924425"/>
          </a:xfrm>
          <a:prstGeom prst="rect">
            <a:avLst/>
          </a:prstGeom>
          <a:noFill/>
        </p:spPr>
        <p:txBody>
          <a:bodyPr wrap="square" rtlCol="0">
            <a:spAutoFit/>
          </a:bodyPr>
          <a:lstStyle/>
          <a:p>
            <a:r>
              <a:rPr lang="en-US" sz="2000" b="1" dirty="0">
                <a:solidFill>
                  <a:srgbClr val="7BBC42"/>
                </a:solidFill>
              </a:rPr>
              <a:t>Our older people have the right to:</a:t>
            </a:r>
          </a:p>
          <a:p>
            <a:endParaRPr lang="en-US" sz="1200" dirty="0">
              <a:solidFill>
                <a:srgbClr val="7BBC42"/>
              </a:solidFill>
            </a:endParaRPr>
          </a:p>
          <a:p>
            <a:r>
              <a:rPr lang="en-US" sz="2000" dirty="0">
                <a:solidFill>
                  <a:srgbClr val="FF9900"/>
                </a:solidFill>
              </a:rPr>
              <a:t>Have their culture and identity respected</a:t>
            </a:r>
          </a:p>
          <a:p>
            <a:pPr marL="342900" indent="-342900">
              <a:buFont typeface="Arial" panose="020B0604020202020204" pitchFamily="34" charset="0"/>
              <a:buChar char="•"/>
            </a:pPr>
            <a:r>
              <a:rPr lang="en-US" sz="1600" dirty="0"/>
              <a:t>Staying connected to Country or Island Home and community</a:t>
            </a:r>
          </a:p>
          <a:p>
            <a:pPr marL="342900" indent="-342900">
              <a:buFont typeface="Arial" panose="020B0604020202020204" pitchFamily="34" charset="0"/>
              <a:buChar char="•"/>
            </a:pPr>
            <a:r>
              <a:rPr lang="en-US" sz="1600" dirty="0"/>
              <a:t>Using their language</a:t>
            </a:r>
          </a:p>
          <a:p>
            <a:pPr marL="342900" indent="-342900">
              <a:buFont typeface="Arial" panose="020B0604020202020204" pitchFamily="34" charset="0"/>
              <a:buChar char="•"/>
            </a:pPr>
            <a:r>
              <a:rPr lang="en-US" sz="1600" dirty="0"/>
              <a:t>Practicing culture and tradition.</a:t>
            </a:r>
          </a:p>
          <a:p>
            <a:endParaRPr lang="en-US" sz="2000" dirty="0">
              <a:solidFill>
                <a:srgbClr val="7BBC42"/>
              </a:solidFill>
            </a:endParaRPr>
          </a:p>
          <a:p>
            <a:r>
              <a:rPr lang="en-US" sz="2000" dirty="0">
                <a:solidFill>
                  <a:srgbClr val="FF9900"/>
                </a:solidFill>
              </a:rPr>
              <a:t>Make choices about their care</a:t>
            </a:r>
          </a:p>
          <a:p>
            <a:pPr marL="342900" indent="-342900">
              <a:buFont typeface="Arial" panose="020B0604020202020204" pitchFamily="34" charset="0"/>
              <a:buChar char="•"/>
            </a:pPr>
            <a:r>
              <a:rPr lang="en-US" sz="1600" dirty="0"/>
              <a:t>Having a say about who cares for them</a:t>
            </a:r>
          </a:p>
          <a:p>
            <a:pPr marL="342900" indent="-342900">
              <a:buFont typeface="Arial" panose="020B0604020202020204" pitchFamily="34" charset="0"/>
              <a:buChar char="•"/>
            </a:pPr>
            <a:r>
              <a:rPr lang="en-US" sz="1600" dirty="0"/>
              <a:t>How they spend their time and their money</a:t>
            </a:r>
          </a:p>
          <a:p>
            <a:pPr marL="342900" indent="-342900">
              <a:buFont typeface="Arial" panose="020B0604020202020204" pitchFamily="34" charset="0"/>
              <a:buChar char="•"/>
            </a:pPr>
            <a:r>
              <a:rPr lang="en-US" sz="1600" dirty="0"/>
              <a:t>What they want help with.</a:t>
            </a:r>
          </a:p>
          <a:p>
            <a:endParaRPr lang="en-US" sz="2000" dirty="0">
              <a:solidFill>
                <a:srgbClr val="7BBC42"/>
              </a:solidFill>
            </a:endParaRPr>
          </a:p>
          <a:p>
            <a:r>
              <a:rPr lang="en-US" sz="2000" dirty="0">
                <a:solidFill>
                  <a:srgbClr val="FF9900"/>
                </a:solidFill>
              </a:rPr>
              <a:t>Speak up about their care</a:t>
            </a:r>
          </a:p>
          <a:p>
            <a:pPr marL="342900" indent="-342900">
              <a:buFont typeface="Arial" panose="020B0604020202020204" pitchFamily="34" charset="0"/>
              <a:buChar char="•"/>
            </a:pPr>
            <a:r>
              <a:rPr lang="en-US" sz="1600" dirty="0"/>
              <a:t>Say what they want or need</a:t>
            </a:r>
          </a:p>
          <a:p>
            <a:pPr marL="342900" indent="-342900">
              <a:buFont typeface="Arial" panose="020B0604020202020204" pitchFamily="34" charset="0"/>
              <a:buChar char="•"/>
            </a:pPr>
            <a:r>
              <a:rPr lang="en-US" sz="1600" dirty="0"/>
              <a:t>Speak up about what can be done better</a:t>
            </a:r>
          </a:p>
          <a:p>
            <a:pPr marL="342900" indent="-342900">
              <a:buFont typeface="Arial" panose="020B0604020202020204" pitchFamily="34" charset="0"/>
              <a:buChar char="•"/>
            </a:pPr>
            <a:r>
              <a:rPr lang="en-US" sz="1600" dirty="0"/>
              <a:t>Tell someone if they are unhappy</a:t>
            </a:r>
          </a:p>
          <a:p>
            <a:pPr marL="342900" indent="-342900">
              <a:buFont typeface="Arial" panose="020B0604020202020204" pitchFamily="34" charset="0"/>
              <a:buChar char="•"/>
            </a:pPr>
            <a:r>
              <a:rPr lang="en-US" sz="1600" dirty="0"/>
              <a:t>Ask someone they trust or an advocate to speak for them.</a:t>
            </a:r>
          </a:p>
          <a:p>
            <a:endParaRPr lang="en-US" sz="2000" dirty="0">
              <a:solidFill>
                <a:srgbClr val="7BBC42"/>
              </a:solidFill>
            </a:endParaRPr>
          </a:p>
        </p:txBody>
      </p:sp>
      <p:pic>
        <p:nvPicPr>
          <p:cNvPr id="2" name="Picture 1">
            <a:extLst>
              <a:ext uri="{FF2B5EF4-FFF2-40B4-BE49-F238E27FC236}">
                <a16:creationId xmlns:a16="http://schemas.microsoft.com/office/drawing/2014/main" id="{1F65B1AA-01B2-4A4F-AAA7-8E4AD954F8F0}"/>
              </a:ext>
            </a:extLst>
          </p:cNvPr>
          <p:cNvPicPr>
            <a:picLocks noChangeAspect="1"/>
          </p:cNvPicPr>
          <p:nvPr/>
        </p:nvPicPr>
        <p:blipFill>
          <a:blip r:embed="rId4"/>
          <a:stretch>
            <a:fillRect/>
          </a:stretch>
        </p:blipFill>
        <p:spPr>
          <a:xfrm>
            <a:off x="6037385" y="1790381"/>
            <a:ext cx="2229161" cy="1524213"/>
          </a:xfrm>
          <a:prstGeom prst="rect">
            <a:avLst/>
          </a:prstGeom>
        </p:spPr>
      </p:pic>
      <p:pic>
        <p:nvPicPr>
          <p:cNvPr id="3" name="Picture 2">
            <a:extLst>
              <a:ext uri="{FF2B5EF4-FFF2-40B4-BE49-F238E27FC236}">
                <a16:creationId xmlns:a16="http://schemas.microsoft.com/office/drawing/2014/main" id="{5F25B55A-ABE2-42DC-85BF-1BB280DA51D6}"/>
              </a:ext>
            </a:extLst>
          </p:cNvPr>
          <p:cNvPicPr>
            <a:picLocks noChangeAspect="1"/>
          </p:cNvPicPr>
          <p:nvPr/>
        </p:nvPicPr>
        <p:blipFill>
          <a:blip r:embed="rId5"/>
          <a:stretch>
            <a:fillRect/>
          </a:stretch>
        </p:blipFill>
        <p:spPr>
          <a:xfrm>
            <a:off x="4495800" y="3305023"/>
            <a:ext cx="2114845" cy="1428949"/>
          </a:xfrm>
          <a:prstGeom prst="rect">
            <a:avLst/>
          </a:prstGeom>
        </p:spPr>
      </p:pic>
      <p:pic>
        <p:nvPicPr>
          <p:cNvPr id="5" name="Picture 4">
            <a:extLst>
              <a:ext uri="{FF2B5EF4-FFF2-40B4-BE49-F238E27FC236}">
                <a16:creationId xmlns:a16="http://schemas.microsoft.com/office/drawing/2014/main" id="{F72D4036-AF2F-4C8C-A7F2-299F8490921C}"/>
              </a:ext>
            </a:extLst>
          </p:cNvPr>
          <p:cNvPicPr>
            <a:picLocks noChangeAspect="1"/>
          </p:cNvPicPr>
          <p:nvPr/>
        </p:nvPicPr>
        <p:blipFill>
          <a:blip r:embed="rId6"/>
          <a:stretch>
            <a:fillRect/>
          </a:stretch>
        </p:blipFill>
        <p:spPr>
          <a:xfrm>
            <a:off x="5956410" y="4724736"/>
            <a:ext cx="2391109" cy="1495634"/>
          </a:xfrm>
          <a:prstGeom prst="rect">
            <a:avLst/>
          </a:prstGeom>
        </p:spPr>
      </p:pic>
    </p:spTree>
    <p:extLst>
      <p:ext uri="{BB962C8B-B14F-4D97-AF65-F5344CB8AC3E}">
        <p14:creationId xmlns:p14="http://schemas.microsoft.com/office/powerpoint/2010/main" val="333657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457200"/>
            <a:ext cx="6019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Statement of Rights</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4" name="TextBox 3">
            <a:extLst>
              <a:ext uri="{FF2B5EF4-FFF2-40B4-BE49-F238E27FC236}">
                <a16:creationId xmlns:a16="http://schemas.microsoft.com/office/drawing/2014/main" id="{34B95092-2EBE-4B9D-8DC8-0A79511B39EF}"/>
              </a:ext>
            </a:extLst>
          </p:cNvPr>
          <p:cNvSpPr txBox="1"/>
          <p:nvPr/>
        </p:nvSpPr>
        <p:spPr>
          <a:xfrm>
            <a:off x="295564" y="1508315"/>
            <a:ext cx="8001000" cy="4647426"/>
          </a:xfrm>
          <a:prstGeom prst="rect">
            <a:avLst/>
          </a:prstGeom>
          <a:noFill/>
        </p:spPr>
        <p:txBody>
          <a:bodyPr wrap="square" rtlCol="0">
            <a:spAutoFit/>
          </a:bodyPr>
          <a:lstStyle/>
          <a:p>
            <a:r>
              <a:rPr lang="en-US" sz="2000" b="1" dirty="0">
                <a:solidFill>
                  <a:srgbClr val="7BBC42"/>
                </a:solidFill>
              </a:rPr>
              <a:t>Our older people have the right to:</a:t>
            </a:r>
          </a:p>
          <a:p>
            <a:endParaRPr lang="en-US" sz="1200" dirty="0">
              <a:solidFill>
                <a:srgbClr val="7BBC42"/>
              </a:solidFill>
            </a:endParaRPr>
          </a:p>
          <a:p>
            <a:r>
              <a:rPr lang="en-US" sz="2000" dirty="0">
                <a:solidFill>
                  <a:srgbClr val="FF9900"/>
                </a:solidFill>
              </a:rPr>
              <a:t>Be listened to and respected</a:t>
            </a:r>
          </a:p>
          <a:p>
            <a:pPr marL="342900" indent="-342900">
              <a:buFont typeface="Arial" panose="020B0604020202020204" pitchFamily="34" charset="0"/>
              <a:buChar char="•"/>
            </a:pPr>
            <a:r>
              <a:rPr lang="en-US" sz="1600" dirty="0"/>
              <a:t>People who provide care will listen to them</a:t>
            </a:r>
          </a:p>
          <a:p>
            <a:pPr marL="342900" indent="-342900">
              <a:buFont typeface="Arial" panose="020B0604020202020204" pitchFamily="34" charset="0"/>
              <a:buChar char="•"/>
            </a:pPr>
            <a:r>
              <a:rPr lang="en-US" sz="1600" dirty="0"/>
              <a:t>They will try and make things better</a:t>
            </a:r>
          </a:p>
          <a:p>
            <a:pPr marL="342900" indent="-342900">
              <a:buFont typeface="Arial" panose="020B0604020202020204" pitchFamily="34" charset="0"/>
              <a:buChar char="•"/>
            </a:pPr>
            <a:r>
              <a:rPr lang="en-US" sz="1600" dirty="0"/>
              <a:t>They don’t judge or make things bad for speaking up.</a:t>
            </a:r>
          </a:p>
          <a:p>
            <a:endParaRPr lang="en-US" sz="2000" dirty="0">
              <a:solidFill>
                <a:srgbClr val="7BBC42"/>
              </a:solidFill>
            </a:endParaRPr>
          </a:p>
          <a:p>
            <a:r>
              <a:rPr lang="en-US" sz="2000" dirty="0">
                <a:solidFill>
                  <a:srgbClr val="FF9900"/>
                </a:solidFill>
              </a:rPr>
              <a:t>Live without abuse or neglect</a:t>
            </a:r>
          </a:p>
          <a:p>
            <a:pPr marL="342900" indent="-342900">
              <a:buFont typeface="Arial" panose="020B0604020202020204" pitchFamily="34" charset="0"/>
              <a:buChar char="•"/>
            </a:pPr>
            <a:r>
              <a:rPr lang="en-US" sz="1600" dirty="0"/>
              <a:t>Have quality and safe care that is right for them</a:t>
            </a:r>
          </a:p>
          <a:p>
            <a:pPr marL="342900" indent="-342900">
              <a:buFont typeface="Arial" panose="020B0604020202020204" pitchFamily="34" charset="0"/>
              <a:buChar char="•"/>
            </a:pPr>
            <a:r>
              <a:rPr lang="en-US" sz="1600" dirty="0"/>
              <a:t>Receive care that respects them and their identity</a:t>
            </a:r>
          </a:p>
          <a:p>
            <a:pPr marL="342900" indent="-342900">
              <a:buFont typeface="Arial" panose="020B0604020202020204" pitchFamily="34" charset="0"/>
              <a:buChar char="•"/>
            </a:pPr>
            <a:r>
              <a:rPr lang="en-US" sz="1600" dirty="0"/>
              <a:t>Not be neglected, abused or disrespected.</a:t>
            </a:r>
          </a:p>
          <a:p>
            <a:endParaRPr lang="en-US" sz="2000" dirty="0">
              <a:solidFill>
                <a:srgbClr val="7BBC42"/>
              </a:solidFill>
            </a:endParaRPr>
          </a:p>
          <a:p>
            <a:r>
              <a:rPr lang="en-US" sz="2000" dirty="0">
                <a:solidFill>
                  <a:srgbClr val="FF9900"/>
                </a:solidFill>
              </a:rPr>
              <a:t>Have their privacy respected</a:t>
            </a:r>
          </a:p>
          <a:p>
            <a:pPr marL="342900" indent="-342900">
              <a:buFont typeface="Arial" panose="020B0604020202020204" pitchFamily="34" charset="0"/>
              <a:buChar char="•"/>
            </a:pPr>
            <a:r>
              <a:rPr lang="en-US" sz="1600" dirty="0"/>
              <a:t>Have people respect their personal privacy</a:t>
            </a:r>
          </a:p>
          <a:p>
            <a:pPr marL="342900" indent="-342900">
              <a:buFont typeface="Arial" panose="020B0604020202020204" pitchFamily="34" charset="0"/>
              <a:buChar char="•"/>
            </a:pPr>
            <a:r>
              <a:rPr lang="en-US" sz="1600" dirty="0"/>
              <a:t>Choose when their information is shared with someone else</a:t>
            </a:r>
          </a:p>
          <a:p>
            <a:pPr marL="342900" indent="-342900">
              <a:buFont typeface="Arial" panose="020B0604020202020204" pitchFamily="34" charset="0"/>
              <a:buChar char="•"/>
            </a:pPr>
            <a:r>
              <a:rPr lang="en-US" sz="1600" dirty="0"/>
              <a:t>Keep their information such as health and finances safe.</a:t>
            </a:r>
          </a:p>
          <a:p>
            <a:endParaRPr lang="en-US" sz="2000" dirty="0">
              <a:solidFill>
                <a:srgbClr val="7BBC42"/>
              </a:solidFill>
            </a:endParaRPr>
          </a:p>
        </p:txBody>
      </p:sp>
      <p:pic>
        <p:nvPicPr>
          <p:cNvPr id="6" name="Picture 5">
            <a:extLst>
              <a:ext uri="{FF2B5EF4-FFF2-40B4-BE49-F238E27FC236}">
                <a16:creationId xmlns:a16="http://schemas.microsoft.com/office/drawing/2014/main" id="{6D486FC0-8E76-447C-A088-F0505A0AA13C}"/>
              </a:ext>
            </a:extLst>
          </p:cNvPr>
          <p:cNvPicPr>
            <a:picLocks noChangeAspect="1"/>
          </p:cNvPicPr>
          <p:nvPr/>
        </p:nvPicPr>
        <p:blipFill>
          <a:blip r:embed="rId4"/>
          <a:stretch>
            <a:fillRect/>
          </a:stretch>
        </p:blipFill>
        <p:spPr>
          <a:xfrm>
            <a:off x="5829245" y="1600200"/>
            <a:ext cx="2467319" cy="4629796"/>
          </a:xfrm>
          <a:prstGeom prst="rect">
            <a:avLst/>
          </a:prstGeom>
        </p:spPr>
      </p:pic>
    </p:spTree>
    <p:extLst>
      <p:ext uri="{BB962C8B-B14F-4D97-AF65-F5344CB8AC3E}">
        <p14:creationId xmlns:p14="http://schemas.microsoft.com/office/powerpoint/2010/main" val="1792474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81000" y="533400"/>
            <a:ext cx="4682971"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Cultural Awareness</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2" name="Picture 1">
            <a:extLst>
              <a:ext uri="{FF2B5EF4-FFF2-40B4-BE49-F238E27FC236}">
                <a16:creationId xmlns:a16="http://schemas.microsoft.com/office/drawing/2014/main" id="{6F5D723B-BFB1-4ECC-9C93-3CCB47B756FB}"/>
              </a:ext>
            </a:extLst>
          </p:cNvPr>
          <p:cNvPicPr>
            <a:picLocks noChangeAspect="1"/>
          </p:cNvPicPr>
          <p:nvPr/>
        </p:nvPicPr>
        <p:blipFill>
          <a:blip r:embed="rId4"/>
          <a:stretch>
            <a:fillRect/>
          </a:stretch>
        </p:blipFill>
        <p:spPr>
          <a:xfrm>
            <a:off x="232739" y="1586192"/>
            <a:ext cx="8678521" cy="3685615"/>
          </a:xfrm>
          <a:prstGeom prst="rect">
            <a:avLst/>
          </a:prstGeom>
        </p:spPr>
      </p:pic>
    </p:spTree>
    <p:extLst>
      <p:ext uri="{BB962C8B-B14F-4D97-AF65-F5344CB8AC3E}">
        <p14:creationId xmlns:p14="http://schemas.microsoft.com/office/powerpoint/2010/main" val="77894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81000" y="574778"/>
            <a:ext cx="5299364"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Cultural Awareness </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3" name="Rectangle 2">
            <a:extLst>
              <a:ext uri="{FF2B5EF4-FFF2-40B4-BE49-F238E27FC236}">
                <a16:creationId xmlns:a16="http://schemas.microsoft.com/office/drawing/2014/main" id="{DFDB5031-5709-4F6F-82BA-30D0842A7980}"/>
              </a:ext>
            </a:extLst>
          </p:cNvPr>
          <p:cNvSpPr/>
          <p:nvPr/>
        </p:nvSpPr>
        <p:spPr>
          <a:xfrm>
            <a:off x="304800" y="1443631"/>
            <a:ext cx="8686800" cy="4770537"/>
          </a:xfrm>
          <a:prstGeom prst="rect">
            <a:avLst/>
          </a:prstGeom>
        </p:spPr>
        <p:txBody>
          <a:bodyPr wrap="square">
            <a:spAutoFit/>
          </a:bodyPr>
          <a:lstStyle/>
          <a:p>
            <a:pPr marL="285750" indent="-285750" fontAlgn="base">
              <a:buFont typeface="Wingdings" panose="05000000000000000000" pitchFamily="2" charset="2"/>
              <a:buChar char="v"/>
            </a:pPr>
            <a:r>
              <a:rPr lang="en-AU" sz="1600" dirty="0">
                <a:solidFill>
                  <a:srgbClr val="2B2B2B"/>
                </a:solidFill>
                <a:latin typeface="Arial" panose="020B0604020202020204" pitchFamily="34" charset="0"/>
              </a:rPr>
              <a:t>Cultural Awareness is understanding the individual differences between people of other backgrounds, races, cultures, religions or nationalities, in order to effectively communicate with people of different cultures.</a:t>
            </a:r>
            <a:r>
              <a:rPr lang="en-AU" sz="1600" dirty="0">
                <a:solidFill>
                  <a:srgbClr val="2B2B2B"/>
                </a:solidFill>
                <a:latin typeface="Lato"/>
              </a:rPr>
              <a:t>  </a:t>
            </a:r>
          </a:p>
          <a:p>
            <a:pPr marL="285750" indent="-285750" fontAlgn="base">
              <a:buFont typeface="Wingdings" panose="05000000000000000000" pitchFamily="2" charset="2"/>
              <a:buChar char="v"/>
            </a:pPr>
            <a:endParaRPr lang="en-AU" sz="1600" dirty="0">
              <a:solidFill>
                <a:srgbClr val="2B2B2B"/>
              </a:solidFill>
              <a:latin typeface="Lato"/>
            </a:endParaRPr>
          </a:p>
          <a:p>
            <a:pPr marL="285750" indent="-285750" fontAlgn="base">
              <a:buFont typeface="Wingdings" panose="05000000000000000000" pitchFamily="2" charset="2"/>
              <a:buChar char="v"/>
            </a:pPr>
            <a:r>
              <a:rPr lang="en-AU" sz="1600" dirty="0">
                <a:solidFill>
                  <a:srgbClr val="2B2B2B"/>
                </a:solidFill>
                <a:latin typeface="Arial" panose="020B0604020202020204" pitchFamily="34" charset="0"/>
              </a:rPr>
              <a:t>In our multicultural, diverse country, cultural awareness is an essential skill for everyday life.  We have a responsibility to develop awareness of all culture/s, history and traditions, in order to communicate respectfully and effectively.</a:t>
            </a:r>
            <a:endParaRPr lang="en-AU" sz="1600" dirty="0">
              <a:solidFill>
                <a:srgbClr val="2B2B2B"/>
              </a:solidFill>
              <a:latin typeface="Lato"/>
            </a:endParaRPr>
          </a:p>
          <a:p>
            <a:pPr fontAlgn="base"/>
            <a:r>
              <a:rPr lang="en-AU" sz="1600" dirty="0">
                <a:solidFill>
                  <a:srgbClr val="2B2B2B"/>
                </a:solidFill>
                <a:latin typeface="Lato"/>
              </a:rPr>
              <a:t> </a:t>
            </a:r>
          </a:p>
          <a:p>
            <a:pPr marL="285750" indent="-285750" fontAlgn="base">
              <a:buFont typeface="Wingdings" panose="05000000000000000000" pitchFamily="2" charset="2"/>
              <a:buChar char="v"/>
            </a:pPr>
            <a:r>
              <a:rPr lang="en-AU" sz="1600" dirty="0">
                <a:solidFill>
                  <a:srgbClr val="2B2B2B"/>
                </a:solidFill>
                <a:latin typeface="Arial" panose="020B0604020202020204" pitchFamily="34" charset="0"/>
              </a:rPr>
              <a:t>Cultural awareness is important in the workplace because it ensures that a level of respect is maintained throughout all communications.</a:t>
            </a:r>
            <a:r>
              <a:rPr lang="en-AU" sz="1600" dirty="0">
                <a:solidFill>
                  <a:srgbClr val="2B2B2B"/>
                </a:solidFill>
                <a:latin typeface="Lato"/>
              </a:rPr>
              <a:t> </a:t>
            </a:r>
          </a:p>
          <a:p>
            <a:pPr fontAlgn="base"/>
            <a:endParaRPr lang="en-AU" sz="1600" dirty="0">
              <a:solidFill>
                <a:srgbClr val="2B2B2B"/>
              </a:solidFill>
              <a:latin typeface="Lato"/>
            </a:endParaRPr>
          </a:p>
          <a:p>
            <a:pPr marL="285750" indent="-285750" fontAlgn="base">
              <a:buFont typeface="Wingdings" panose="05000000000000000000" pitchFamily="2" charset="2"/>
              <a:buChar char="v"/>
            </a:pPr>
            <a:r>
              <a:rPr lang="en-AU" sz="1600" dirty="0">
                <a:solidFill>
                  <a:srgbClr val="2B2B2B"/>
                </a:solidFill>
                <a:latin typeface="Arial" panose="020B0604020202020204" pitchFamily="34" charset="0"/>
              </a:rPr>
              <a:t>Cultural awareness in the workplace can take a number of forms. Examples include:</a:t>
            </a:r>
          </a:p>
          <a:p>
            <a:pPr marL="742950" lvl="1" indent="-285750" fontAlgn="base">
              <a:buFont typeface="Arial" panose="020B0604020202020204" pitchFamily="34" charset="0"/>
              <a:buChar char="•"/>
            </a:pPr>
            <a:r>
              <a:rPr lang="en-AU" sz="1600" dirty="0">
                <a:solidFill>
                  <a:srgbClr val="2B2B2B"/>
                </a:solidFill>
                <a:latin typeface="Arial" panose="020B0604020202020204" pitchFamily="34" charset="0"/>
              </a:rPr>
              <a:t>Knowledge of cultural responses to grief or loss </a:t>
            </a:r>
          </a:p>
          <a:p>
            <a:pPr marL="742950" lvl="1" indent="-285750" fontAlgn="base">
              <a:buFont typeface="Arial" panose="020B0604020202020204" pitchFamily="34" charset="0"/>
              <a:buChar char="•"/>
            </a:pPr>
            <a:r>
              <a:rPr lang="en-AU" sz="1600" dirty="0">
                <a:solidFill>
                  <a:srgbClr val="2B2B2B"/>
                </a:solidFill>
                <a:latin typeface="Arial" panose="020B0604020202020204" pitchFamily="34" charset="0"/>
              </a:rPr>
              <a:t>Understanding family life</a:t>
            </a:r>
          </a:p>
          <a:p>
            <a:pPr marL="742950" lvl="1" indent="-285750" fontAlgn="base">
              <a:buFont typeface="Arial" panose="020B0604020202020204" pitchFamily="34" charset="0"/>
              <a:buChar char="•"/>
            </a:pPr>
            <a:r>
              <a:rPr lang="en-AU" sz="1600" dirty="0">
                <a:solidFill>
                  <a:srgbClr val="2B2B2B"/>
                </a:solidFill>
                <a:latin typeface="Arial" panose="020B0604020202020204" pitchFamily="34" charset="0"/>
              </a:rPr>
              <a:t>Undertaking continual education in the area,</a:t>
            </a:r>
          </a:p>
          <a:p>
            <a:pPr marL="742950" lvl="1" indent="-285750" fontAlgn="base">
              <a:buFont typeface="Arial" panose="020B0604020202020204" pitchFamily="34" charset="0"/>
              <a:buChar char="•"/>
            </a:pPr>
            <a:r>
              <a:rPr lang="en-AU" sz="1600" dirty="0">
                <a:solidFill>
                  <a:srgbClr val="2B2B2B"/>
                </a:solidFill>
                <a:latin typeface="Arial" panose="020B0604020202020204" pitchFamily="34" charset="0"/>
              </a:rPr>
              <a:t>Extensive knowledge of the history of all peoples generally and in a specific area.</a:t>
            </a:r>
          </a:p>
          <a:p>
            <a:pPr marL="742950" lvl="1" indent="-285750" fontAlgn="base">
              <a:buFont typeface="Wingdings" panose="05000000000000000000" pitchFamily="2" charset="2"/>
              <a:buChar char="v"/>
            </a:pPr>
            <a:endParaRPr lang="en-AU" sz="1600" dirty="0">
              <a:solidFill>
                <a:srgbClr val="2B2B2B"/>
              </a:solidFill>
              <a:latin typeface="Arial" panose="020B0604020202020204" pitchFamily="34" charset="0"/>
            </a:endParaRPr>
          </a:p>
          <a:p>
            <a:pPr marL="285750" lvl="1" indent="-285750" fontAlgn="base">
              <a:buFont typeface="Wingdings" panose="05000000000000000000" pitchFamily="2" charset="2"/>
              <a:buChar char="v"/>
            </a:pPr>
            <a:r>
              <a:rPr lang="en-AU" sz="1600" dirty="0">
                <a:solidFill>
                  <a:srgbClr val="2B2B2B"/>
                </a:solidFill>
                <a:latin typeface="Arial" panose="020B0604020202020204" pitchFamily="34" charset="0"/>
              </a:rPr>
              <a:t>Cultural awareness also requires the understanding that all cultures are numerous and diverse, and that a one-size-fits-all approach is never appropriate.</a:t>
            </a:r>
            <a:endParaRPr lang="en-AU" sz="1600" b="0" i="0" dirty="0">
              <a:solidFill>
                <a:srgbClr val="2B2B2B"/>
              </a:solidFill>
              <a:effectLst/>
              <a:latin typeface="Lato"/>
            </a:endParaRPr>
          </a:p>
        </p:txBody>
      </p:sp>
    </p:spTree>
    <p:extLst>
      <p:ext uri="{BB962C8B-B14F-4D97-AF65-F5344CB8AC3E}">
        <p14:creationId xmlns:p14="http://schemas.microsoft.com/office/powerpoint/2010/main" val="27478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81000" y="373544"/>
            <a:ext cx="6248400" cy="954107"/>
          </a:xfrm>
          <a:prstGeom prst="rect">
            <a:avLst/>
          </a:prstGeom>
          <a:noFill/>
        </p:spPr>
        <p:txBody>
          <a:bodyPr wrap="square" rtlCol="0">
            <a:spAutoFit/>
          </a:bodyPr>
          <a:lstStyle/>
          <a:p>
            <a:pPr marL="92075" lvl="3">
              <a:spcBef>
                <a:spcPts val="300"/>
              </a:spcBef>
            </a:pPr>
            <a:r>
              <a:rPr lang="en-US" sz="2800" b="1" dirty="0">
                <a:solidFill>
                  <a:srgbClr val="1B4187"/>
                </a:solidFill>
                <a:latin typeface="Arial" panose="020B0604020202020204" pitchFamily="34" charset="0"/>
                <a:ea typeface="DIN 2014" panose="020B0504020202020204" pitchFamily="34" charset="77"/>
                <a:cs typeface="Arial" panose="020B0604020202020204" pitchFamily="34" charset="0"/>
              </a:rPr>
              <a:t>Culturally Safe, Trauma Aware and Healing Informed care</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5808D1B4-F428-4772-9A30-C0B1D2EFF1B8}"/>
              </a:ext>
            </a:extLst>
          </p:cNvPr>
          <p:cNvSpPr/>
          <p:nvPr/>
        </p:nvSpPr>
        <p:spPr>
          <a:xfrm>
            <a:off x="404091" y="1502688"/>
            <a:ext cx="8686800" cy="4801314"/>
          </a:xfrm>
          <a:prstGeom prst="rect">
            <a:avLst/>
          </a:prstGeom>
        </p:spPr>
        <p:txBody>
          <a:bodyPr wrap="square">
            <a:spAutoFit/>
          </a:bodyPr>
          <a:lstStyle/>
          <a:p>
            <a:r>
              <a:rPr lang="en-AU" dirty="0"/>
              <a:t>All older people have the right to culturally safe care. Culturally safe care recognises, respects and supports the unique cultural identities of older people.  This is care that is free from judgement, discrimination and racism.  </a:t>
            </a:r>
          </a:p>
          <a:p>
            <a:endParaRPr lang="en-AU" dirty="0"/>
          </a:p>
          <a:p>
            <a:r>
              <a:rPr lang="en-AU" dirty="0"/>
              <a:t>Culturally safe care is particularly important when caring for older people who identify as Aboriginal and/or Torres Strait Islander persons, who may have unique cultural identities, histories and needs. It’s also important when caring for older people from culturally and linguistically diverse (CALD) backgrounds. Older people with CALD backgrounds may face language barriers or cultural differences and may have experienced discrimination.</a:t>
            </a:r>
          </a:p>
          <a:p>
            <a:endParaRPr lang="en-AU" dirty="0"/>
          </a:p>
          <a:p>
            <a:r>
              <a:rPr lang="en-AU" dirty="0"/>
              <a:t>To practise cultural safety, you need to listen and learn from the older people you provide care to and develop a shared respect, meaning and knowledge.  </a:t>
            </a:r>
          </a:p>
          <a:p>
            <a:endParaRPr lang="en-AU" dirty="0"/>
          </a:p>
          <a:p>
            <a:r>
              <a:rPr lang="en-AU" dirty="0"/>
              <a:t>Practising cultural safety is an ongoing commitment. You need to be aware of your own culture, values and attitudes and how it may influence you. Only the older person receiving care can determine whether it’s culturally safe – this means you have to engage with them, listen to them and provide care in a way that they have agreed to, with their permission.</a:t>
            </a:r>
          </a:p>
        </p:txBody>
      </p:sp>
    </p:spTree>
    <p:extLst>
      <p:ext uri="{BB962C8B-B14F-4D97-AF65-F5344CB8AC3E}">
        <p14:creationId xmlns:p14="http://schemas.microsoft.com/office/powerpoint/2010/main" val="117746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81000" y="373544"/>
            <a:ext cx="6248400" cy="954107"/>
          </a:xfrm>
          <a:prstGeom prst="rect">
            <a:avLst/>
          </a:prstGeom>
          <a:noFill/>
        </p:spPr>
        <p:txBody>
          <a:bodyPr wrap="square" rtlCol="0">
            <a:spAutoFit/>
          </a:bodyPr>
          <a:lstStyle/>
          <a:p>
            <a:pPr marL="92075" lvl="3">
              <a:spcBef>
                <a:spcPts val="300"/>
              </a:spcBef>
            </a:pPr>
            <a:r>
              <a:rPr lang="en-US" sz="2800" b="1" dirty="0">
                <a:solidFill>
                  <a:srgbClr val="1B4187"/>
                </a:solidFill>
                <a:latin typeface="Arial" panose="020B0604020202020204" pitchFamily="34" charset="0"/>
                <a:ea typeface="DIN 2014" panose="020B0504020202020204" pitchFamily="34" charset="77"/>
                <a:cs typeface="Arial" panose="020B0604020202020204" pitchFamily="34" charset="0"/>
              </a:rPr>
              <a:t>Culturally Safe, Trauma Aware and Healing Informed care</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5808D1B4-F428-4772-9A30-C0B1D2EFF1B8}"/>
              </a:ext>
            </a:extLst>
          </p:cNvPr>
          <p:cNvSpPr/>
          <p:nvPr/>
        </p:nvSpPr>
        <p:spPr>
          <a:xfrm>
            <a:off x="404091" y="1502688"/>
            <a:ext cx="8686800" cy="5016758"/>
          </a:xfrm>
          <a:prstGeom prst="rect">
            <a:avLst/>
          </a:prstGeom>
        </p:spPr>
        <p:txBody>
          <a:bodyPr wrap="square">
            <a:spAutoFit/>
          </a:bodyPr>
          <a:lstStyle/>
          <a:p>
            <a:r>
              <a:rPr lang="en-AU" sz="1600" dirty="0"/>
              <a:t>Trauma aware and healing informed care recognises that older people may have experienced trauma and that this can affect the way they behave.  Trauma can include:  </a:t>
            </a:r>
          </a:p>
          <a:p>
            <a:pPr marL="895350" indent="-174625">
              <a:buFont typeface="Arial" panose="020B0604020202020204" pitchFamily="34" charset="0"/>
              <a:buChar char="•"/>
            </a:pPr>
            <a:r>
              <a:rPr lang="en-AU" sz="1600" dirty="0"/>
              <a:t>the loss of a loved one  </a:t>
            </a:r>
          </a:p>
          <a:p>
            <a:pPr marL="895350" indent="-174625">
              <a:buFont typeface="Arial" panose="020B0604020202020204" pitchFamily="34" charset="0"/>
              <a:buChar char="•"/>
            </a:pPr>
            <a:r>
              <a:rPr lang="en-AU" sz="1600" dirty="0"/>
              <a:t>abuse</a:t>
            </a:r>
          </a:p>
          <a:p>
            <a:pPr marL="895350" indent="-174625">
              <a:buFont typeface="Arial" panose="020B0604020202020204" pitchFamily="34" charset="0"/>
              <a:buChar char="•"/>
            </a:pPr>
            <a:r>
              <a:rPr lang="en-AU" sz="1600" dirty="0"/>
              <a:t>assault</a:t>
            </a:r>
          </a:p>
          <a:p>
            <a:pPr marL="895350" indent="-174625">
              <a:buFont typeface="Arial" panose="020B0604020202020204" pitchFamily="34" charset="0"/>
              <a:buChar char="•"/>
            </a:pPr>
            <a:r>
              <a:rPr lang="en-AU" sz="1600" dirty="0"/>
              <a:t>serious accidents</a:t>
            </a:r>
          </a:p>
          <a:p>
            <a:pPr marL="895350" indent="-174625">
              <a:buFont typeface="Arial" panose="020B0604020202020204" pitchFamily="34" charset="0"/>
              <a:buChar char="•"/>
            </a:pPr>
            <a:r>
              <a:rPr lang="en-AU" sz="1600" dirty="0"/>
              <a:t>war</a:t>
            </a:r>
          </a:p>
          <a:p>
            <a:pPr marL="895350" indent="-174625">
              <a:buFont typeface="Arial" panose="020B0604020202020204" pitchFamily="34" charset="0"/>
              <a:buChar char="•"/>
            </a:pPr>
            <a:r>
              <a:rPr lang="en-AU" sz="1600" dirty="0"/>
              <a:t>natural disasters  </a:t>
            </a:r>
          </a:p>
          <a:p>
            <a:pPr marL="895350" indent="-174625">
              <a:buFont typeface="Arial" panose="020B0604020202020204" pitchFamily="34" charset="0"/>
              <a:buChar char="•"/>
            </a:pPr>
            <a:r>
              <a:rPr lang="en-AU" sz="1600" dirty="0"/>
              <a:t>other impactful experiences, such as institutionalisation.</a:t>
            </a:r>
          </a:p>
          <a:p>
            <a:pPr marL="285750" indent="-285750">
              <a:buFont typeface="Arial" panose="020B0604020202020204" pitchFamily="34" charset="0"/>
              <a:buChar char="•"/>
            </a:pPr>
            <a:endParaRPr lang="en-AU" sz="1000" dirty="0"/>
          </a:p>
          <a:p>
            <a:r>
              <a:rPr lang="en-AU" sz="1600" dirty="0"/>
              <a:t>Trauma can remove an older person’s sense of safety or control.  Trauma aware and healing informed care supports older people to feel safe and gives them a choice in the way care is provided. This includes:</a:t>
            </a:r>
          </a:p>
          <a:p>
            <a:pPr marL="895350" indent="-174625">
              <a:buFont typeface="Arial" panose="020B0604020202020204" pitchFamily="34" charset="0"/>
              <a:buChar char="•"/>
            </a:pPr>
            <a:r>
              <a:rPr lang="en-AU" sz="1600" dirty="0"/>
              <a:t>asking permission  </a:t>
            </a:r>
          </a:p>
          <a:p>
            <a:pPr marL="895350" indent="-174625">
              <a:buFont typeface="Arial" panose="020B0604020202020204" pitchFamily="34" charset="0"/>
              <a:buChar char="•"/>
            </a:pPr>
            <a:r>
              <a:rPr lang="en-AU" sz="1600" dirty="0"/>
              <a:t>describing what you are going to do</a:t>
            </a:r>
          </a:p>
          <a:p>
            <a:pPr marL="895350" indent="-174625">
              <a:buFont typeface="Arial" panose="020B0604020202020204" pitchFamily="34" charset="0"/>
              <a:buChar char="•"/>
            </a:pPr>
            <a:r>
              <a:rPr lang="en-AU" sz="1600" dirty="0"/>
              <a:t>receiving permission</a:t>
            </a:r>
          </a:p>
          <a:p>
            <a:pPr marL="895350" indent="-174625">
              <a:buFont typeface="Arial" panose="020B0604020202020204" pitchFamily="34" charset="0"/>
              <a:buChar char="•"/>
            </a:pPr>
            <a:r>
              <a:rPr lang="en-AU" sz="1600" dirty="0"/>
              <a:t>following through in a way that is predictable and reliable.  </a:t>
            </a:r>
          </a:p>
          <a:p>
            <a:endParaRPr lang="en-AU" sz="1000" dirty="0"/>
          </a:p>
          <a:p>
            <a:r>
              <a:rPr lang="en-AU" sz="1600" dirty="0"/>
              <a:t>Like person-centred care, this involves understanding and respecting an older person’s choices, preferences and life experiences.</a:t>
            </a:r>
          </a:p>
        </p:txBody>
      </p:sp>
      <p:pic>
        <p:nvPicPr>
          <p:cNvPr id="4" name="Picture 3">
            <a:extLst>
              <a:ext uri="{FF2B5EF4-FFF2-40B4-BE49-F238E27FC236}">
                <a16:creationId xmlns:a16="http://schemas.microsoft.com/office/drawing/2014/main" id="{0FE890B8-77AA-4067-A294-BAE54D1147A8}"/>
              </a:ext>
            </a:extLst>
          </p:cNvPr>
          <p:cNvPicPr>
            <a:picLocks noChangeAspect="1"/>
          </p:cNvPicPr>
          <p:nvPr/>
        </p:nvPicPr>
        <p:blipFill>
          <a:blip r:embed="rId4"/>
          <a:stretch>
            <a:fillRect/>
          </a:stretch>
        </p:blipFill>
        <p:spPr>
          <a:xfrm>
            <a:off x="5943600" y="1981200"/>
            <a:ext cx="3033250" cy="1586155"/>
          </a:xfrm>
          <a:prstGeom prst="rect">
            <a:avLst/>
          </a:prstGeom>
        </p:spPr>
      </p:pic>
    </p:spTree>
    <p:extLst>
      <p:ext uri="{BB962C8B-B14F-4D97-AF65-F5344CB8AC3E}">
        <p14:creationId xmlns:p14="http://schemas.microsoft.com/office/powerpoint/2010/main" val="3101283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81000" y="373544"/>
            <a:ext cx="6248400" cy="954107"/>
          </a:xfrm>
          <a:prstGeom prst="rect">
            <a:avLst/>
          </a:prstGeom>
          <a:noFill/>
        </p:spPr>
        <p:txBody>
          <a:bodyPr wrap="square" rtlCol="0">
            <a:spAutoFit/>
          </a:bodyPr>
          <a:lstStyle/>
          <a:p>
            <a:pPr marL="92075" lvl="3">
              <a:spcBef>
                <a:spcPts val="300"/>
              </a:spcBef>
            </a:pPr>
            <a:r>
              <a:rPr lang="en-US" sz="2800" b="1" dirty="0">
                <a:solidFill>
                  <a:srgbClr val="1B4187"/>
                </a:solidFill>
                <a:latin typeface="Arial" panose="020B0604020202020204" pitchFamily="34" charset="0"/>
                <a:ea typeface="DIN 2014" panose="020B0504020202020204" pitchFamily="34" charset="77"/>
                <a:cs typeface="Arial" panose="020B0604020202020204" pitchFamily="34" charset="0"/>
              </a:rPr>
              <a:t>Culturally Safe, Trauma Aware and Healing Informed care</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5808D1B4-F428-4772-9A30-C0B1D2EFF1B8}"/>
              </a:ext>
            </a:extLst>
          </p:cNvPr>
          <p:cNvSpPr/>
          <p:nvPr/>
        </p:nvSpPr>
        <p:spPr>
          <a:xfrm>
            <a:off x="430645" y="1600200"/>
            <a:ext cx="8282709" cy="3416320"/>
          </a:xfrm>
          <a:prstGeom prst="rect">
            <a:avLst/>
          </a:prstGeom>
        </p:spPr>
        <p:txBody>
          <a:bodyPr wrap="square">
            <a:spAutoFit/>
          </a:bodyPr>
          <a:lstStyle/>
          <a:p>
            <a:endParaRPr lang="en-AU" dirty="0"/>
          </a:p>
          <a:p>
            <a:r>
              <a:rPr lang="en-AU" dirty="0"/>
              <a:t>Trauma aware and healing informed care is particularly important when caring for older Aboriginal and/or Torres Strait Islander persons. </a:t>
            </a:r>
          </a:p>
          <a:p>
            <a:endParaRPr lang="en-AU" dirty="0"/>
          </a:p>
          <a:p>
            <a:r>
              <a:rPr lang="en-AU" dirty="0"/>
              <a:t>Aboriginal and/or Torres Strait Islander persons may have experienced intergenerational trauma or specific impacts related to colonisation, dispossession or systemic discrimination. </a:t>
            </a:r>
          </a:p>
          <a:p>
            <a:endParaRPr lang="en-AU" dirty="0"/>
          </a:p>
          <a:p>
            <a:r>
              <a:rPr lang="en-AU" dirty="0"/>
              <a:t>Workers should be mindful of these unique</a:t>
            </a:r>
          </a:p>
          <a:p>
            <a:r>
              <a:rPr lang="en-AU" dirty="0"/>
              <a:t>experiences and use trauma aware and </a:t>
            </a:r>
          </a:p>
          <a:p>
            <a:r>
              <a:rPr lang="en-AU" dirty="0"/>
              <a:t>healing informed care in culturally safe </a:t>
            </a:r>
          </a:p>
          <a:p>
            <a:r>
              <a:rPr lang="en-AU" dirty="0"/>
              <a:t>and sensitive ways.</a:t>
            </a:r>
            <a:endParaRPr lang="en-AU" sz="1600" dirty="0"/>
          </a:p>
        </p:txBody>
      </p:sp>
      <p:pic>
        <p:nvPicPr>
          <p:cNvPr id="3" name="Picture 2">
            <a:extLst>
              <a:ext uri="{FF2B5EF4-FFF2-40B4-BE49-F238E27FC236}">
                <a16:creationId xmlns:a16="http://schemas.microsoft.com/office/drawing/2014/main" id="{08F7FAAE-1886-411C-8CC0-88B6BF0F292A}"/>
              </a:ext>
            </a:extLst>
          </p:cNvPr>
          <p:cNvPicPr>
            <a:picLocks noChangeAspect="1"/>
          </p:cNvPicPr>
          <p:nvPr/>
        </p:nvPicPr>
        <p:blipFill>
          <a:blip r:embed="rId4"/>
          <a:stretch>
            <a:fillRect/>
          </a:stretch>
        </p:blipFill>
        <p:spPr>
          <a:xfrm>
            <a:off x="4574308" y="3657600"/>
            <a:ext cx="4286615" cy="2510955"/>
          </a:xfrm>
          <a:prstGeom prst="rect">
            <a:avLst/>
          </a:prstGeom>
        </p:spPr>
      </p:pic>
    </p:spTree>
    <p:extLst>
      <p:ext uri="{BB962C8B-B14F-4D97-AF65-F5344CB8AC3E}">
        <p14:creationId xmlns:p14="http://schemas.microsoft.com/office/powerpoint/2010/main" val="1231685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8A2E91-EC16-B649-A65D-F8F81AE15428}"/>
              </a:ext>
            </a:extLst>
          </p:cNvPr>
          <p:cNvSpPr txBox="1"/>
          <p:nvPr/>
        </p:nvSpPr>
        <p:spPr>
          <a:xfrm>
            <a:off x="326136" y="1730516"/>
            <a:ext cx="8534400" cy="4308872"/>
          </a:xfrm>
          <a:prstGeom prst="rect">
            <a:avLst/>
          </a:prstGeom>
          <a:noFill/>
        </p:spPr>
        <p:txBody>
          <a:bodyPr wrap="square" rtlCol="0">
            <a:spAutoFit/>
          </a:bodyPr>
          <a:lstStyle/>
          <a:p>
            <a:r>
              <a:rPr lang="en-AU" sz="2400" b="1" dirty="0"/>
              <a:t>Elder abuse is a single or repeated act or lack of appropriate action, occurring within any relationship where there is an expectation of trust, which causes harm or distress to an older person (WHO 2022).</a:t>
            </a:r>
          </a:p>
          <a:p>
            <a:r>
              <a:rPr lang="en-AU" dirty="0"/>
              <a:t> </a:t>
            </a:r>
          </a:p>
          <a:p>
            <a:r>
              <a:rPr lang="en-AU" sz="2000" dirty="0"/>
              <a:t>Elder abuse occurs in relationships where there is ‘an expectation of trust’.  Such relationships include those with family members, friends, neighbours, and some professionals such as paid carers.</a:t>
            </a:r>
          </a:p>
          <a:p>
            <a:r>
              <a:rPr lang="en-AU" sz="2000" dirty="0"/>
              <a:t> </a:t>
            </a:r>
          </a:p>
          <a:p>
            <a:r>
              <a:rPr lang="en-AU" sz="2000" dirty="0"/>
              <a:t>In Australia, ‘older people’ are generally defined as those aged 65 and over.  However, Aboriginal and Torres Strait Islander people are often included among ‘older people’ from the age of 50 (</a:t>
            </a:r>
            <a:r>
              <a:rPr lang="en-AU" sz="2000" dirty="0" err="1"/>
              <a:t>Kaspiew</a:t>
            </a:r>
            <a:r>
              <a:rPr lang="en-AU" sz="2000" dirty="0"/>
              <a:t> et al. 2015).  These age groups are used to define older people in this page, unless stated otherwise.</a:t>
            </a:r>
          </a:p>
        </p:txBody>
      </p:sp>
      <p:sp>
        <p:nvSpPr>
          <p:cNvPr id="7" name="TextBox 6">
            <a:extLst>
              <a:ext uri="{FF2B5EF4-FFF2-40B4-BE49-F238E27FC236}">
                <a16:creationId xmlns:a16="http://schemas.microsoft.com/office/drawing/2014/main" id="{DEF012E3-DA92-514A-BD42-85B739BECD1E}"/>
              </a:ext>
            </a:extLst>
          </p:cNvPr>
          <p:cNvSpPr txBox="1"/>
          <p:nvPr/>
        </p:nvSpPr>
        <p:spPr>
          <a:xfrm>
            <a:off x="304800" y="232906"/>
            <a:ext cx="39624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Elder Abuse</a:t>
            </a:r>
          </a:p>
        </p:txBody>
      </p:sp>
      <p:sp>
        <p:nvSpPr>
          <p:cNvPr id="9" name="TextBox 8">
            <a:extLst>
              <a:ext uri="{FF2B5EF4-FFF2-40B4-BE49-F238E27FC236}">
                <a16:creationId xmlns:a16="http://schemas.microsoft.com/office/drawing/2014/main" id="{77736564-23C0-D043-85F5-BA3A87D2CC32}"/>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Elder Abuse?</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Tree>
    <p:extLst>
      <p:ext uri="{BB962C8B-B14F-4D97-AF65-F5344CB8AC3E}">
        <p14:creationId xmlns:p14="http://schemas.microsoft.com/office/powerpoint/2010/main" val="1125124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8A2E91-EC16-B649-A65D-F8F81AE15428}"/>
              </a:ext>
            </a:extLst>
          </p:cNvPr>
          <p:cNvSpPr txBox="1"/>
          <p:nvPr/>
        </p:nvSpPr>
        <p:spPr>
          <a:xfrm>
            <a:off x="304800" y="1447800"/>
            <a:ext cx="8686800" cy="5201424"/>
          </a:xfrm>
          <a:prstGeom prst="rect">
            <a:avLst/>
          </a:prstGeom>
          <a:noFill/>
        </p:spPr>
        <p:txBody>
          <a:bodyPr wrap="square" rtlCol="0">
            <a:spAutoFit/>
          </a:bodyPr>
          <a:lstStyle/>
          <a:p>
            <a:r>
              <a:rPr lang="en-AU" sz="2400" b="1" i="1" dirty="0"/>
              <a:t>Elder abuse can take various forms:</a:t>
            </a:r>
          </a:p>
          <a:p>
            <a:endParaRPr lang="en-AU" sz="800" b="1" i="1" dirty="0"/>
          </a:p>
          <a:p>
            <a:pPr marL="265113" lvl="1" indent="-265113">
              <a:buFont typeface="Wingdings" panose="05000000000000000000" pitchFamily="2" charset="2"/>
              <a:buChar char="Ø"/>
            </a:pPr>
            <a:r>
              <a:rPr lang="en-AU" sz="2000" b="1" i="1" dirty="0"/>
              <a:t>Physical – </a:t>
            </a:r>
            <a:r>
              <a:rPr lang="en-AU" sz="2000" dirty="0"/>
              <a:t>unexplained pain, burns, cuts, dislocation, sedation, repeated injury.</a:t>
            </a:r>
          </a:p>
          <a:p>
            <a:pPr marL="265113" lvl="1" indent="-265113">
              <a:buFont typeface="Wingdings" panose="05000000000000000000" pitchFamily="2" charset="2"/>
              <a:buChar char="Ø"/>
            </a:pPr>
            <a:r>
              <a:rPr lang="en-AU" sz="2000" b="1" i="1" dirty="0"/>
              <a:t>Psychological or Emotional – </a:t>
            </a:r>
            <a:r>
              <a:rPr lang="en-AU" sz="2000" dirty="0"/>
              <a:t>depression, confusion, insomnia, lethargy, changes in eating patterns. </a:t>
            </a:r>
          </a:p>
          <a:p>
            <a:pPr marL="265113" lvl="1" indent="-265113">
              <a:buFont typeface="Wingdings" panose="05000000000000000000" pitchFamily="2" charset="2"/>
              <a:buChar char="Ø"/>
            </a:pPr>
            <a:r>
              <a:rPr lang="en-AU" sz="2000" b="1" i="1" dirty="0"/>
              <a:t>Sexual – </a:t>
            </a:r>
            <a:r>
              <a:rPr lang="en-AU" sz="2000" dirty="0"/>
              <a:t>older person is reluctant to accept physical touch or personal hygiene, shows fear.</a:t>
            </a:r>
          </a:p>
          <a:p>
            <a:pPr marL="265113" lvl="1" indent="-265113">
              <a:buFont typeface="Wingdings" panose="05000000000000000000" pitchFamily="2" charset="2"/>
              <a:buChar char="Ø"/>
            </a:pPr>
            <a:r>
              <a:rPr lang="en-AU" sz="2000" b="1" i="1" dirty="0"/>
              <a:t>Financial – </a:t>
            </a:r>
            <a:r>
              <a:rPr lang="en-AU" sz="2000" dirty="0"/>
              <a:t>not paying bills, items going missing, no money for shopping or transport.</a:t>
            </a:r>
          </a:p>
          <a:p>
            <a:pPr marL="265113" lvl="1" indent="-265113">
              <a:buFont typeface="Wingdings" panose="05000000000000000000" pitchFamily="2" charset="2"/>
              <a:buChar char="Ø"/>
            </a:pPr>
            <a:r>
              <a:rPr lang="en-AU" sz="2000" b="1" i="1" dirty="0"/>
              <a:t>Neglect - </a:t>
            </a:r>
            <a:r>
              <a:rPr lang="en-AU" sz="2000" dirty="0"/>
              <a:t>poor and inadequate care or purposefully withholding of necessary items such as food / drink, untreated physical conditions, dirty living conditions or clothing, ignoring calls for assistance</a:t>
            </a:r>
            <a:r>
              <a:rPr lang="en-AU" sz="2000" b="1" i="1" dirty="0"/>
              <a:t>.</a:t>
            </a:r>
          </a:p>
          <a:p>
            <a:endParaRPr lang="en-US" sz="1100" dirty="0"/>
          </a:p>
          <a:p>
            <a:r>
              <a:rPr lang="en-US" sz="2000" dirty="0">
                <a:solidFill>
                  <a:srgbClr val="FF0000"/>
                </a:solidFill>
              </a:rPr>
              <a:t>I</a:t>
            </a:r>
            <a:r>
              <a:rPr lang="en-AU" sz="2000" dirty="0">
                <a:solidFill>
                  <a:srgbClr val="FF0000"/>
                </a:solidFill>
              </a:rPr>
              <a:t>f an older person’s rights are not upheld, it is </a:t>
            </a:r>
            <a:r>
              <a:rPr lang="en-AU" sz="2000" b="1" u="sng" dirty="0">
                <a:solidFill>
                  <a:srgbClr val="FF0000"/>
                </a:solidFill>
              </a:rPr>
              <a:t>YOUR</a:t>
            </a:r>
            <a:r>
              <a:rPr lang="en-AU" sz="2000" dirty="0">
                <a:solidFill>
                  <a:srgbClr val="FF0000"/>
                </a:solidFill>
              </a:rPr>
              <a:t> job to report this.</a:t>
            </a:r>
          </a:p>
          <a:p>
            <a:r>
              <a:rPr lang="en-US" sz="2000" dirty="0">
                <a:solidFill>
                  <a:srgbClr val="FF0000"/>
                </a:solidFill>
              </a:rPr>
              <a:t>Y</a:t>
            </a:r>
            <a:r>
              <a:rPr lang="en-AU" sz="2000" dirty="0">
                <a:solidFill>
                  <a:srgbClr val="FF0000"/>
                </a:solidFill>
              </a:rPr>
              <a:t>our workplace will have procedures to follow when reporting a </a:t>
            </a:r>
            <a:r>
              <a:rPr lang="en-US" sz="2000" dirty="0">
                <a:solidFill>
                  <a:srgbClr val="FF0000"/>
                </a:solidFill>
              </a:rPr>
              <a:t>or check </a:t>
            </a:r>
          </a:p>
          <a:p>
            <a:r>
              <a:rPr lang="en-US" sz="2000" dirty="0">
                <a:solidFill>
                  <a:srgbClr val="FF0000"/>
                </a:solidFill>
              </a:rPr>
              <a:t>with your supervisor and </a:t>
            </a:r>
            <a:r>
              <a:rPr lang="en-US" sz="2000" b="1" u="sng" dirty="0">
                <a:solidFill>
                  <a:srgbClr val="FF0000"/>
                </a:solidFill>
              </a:rPr>
              <a:t>report to Community Interlink immediately.</a:t>
            </a:r>
            <a:endParaRPr lang="en-AU" sz="2000" b="1" u="sng" dirty="0">
              <a:solidFill>
                <a:srgbClr val="FF0000"/>
              </a:solidFill>
            </a:endParaRPr>
          </a:p>
          <a:p>
            <a:endParaRPr lang="en-AU" sz="2000" dirty="0"/>
          </a:p>
        </p:txBody>
      </p:sp>
      <p:sp>
        <p:nvSpPr>
          <p:cNvPr id="7" name="TextBox 6">
            <a:extLst>
              <a:ext uri="{FF2B5EF4-FFF2-40B4-BE49-F238E27FC236}">
                <a16:creationId xmlns:a16="http://schemas.microsoft.com/office/drawing/2014/main" id="{DEF012E3-DA92-514A-BD42-85B739BECD1E}"/>
              </a:ext>
            </a:extLst>
          </p:cNvPr>
          <p:cNvSpPr txBox="1"/>
          <p:nvPr/>
        </p:nvSpPr>
        <p:spPr>
          <a:xfrm>
            <a:off x="304800" y="232906"/>
            <a:ext cx="39624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Elder Abuse</a:t>
            </a:r>
          </a:p>
        </p:txBody>
      </p:sp>
      <p:sp>
        <p:nvSpPr>
          <p:cNvPr id="9" name="TextBox 8">
            <a:extLst>
              <a:ext uri="{FF2B5EF4-FFF2-40B4-BE49-F238E27FC236}">
                <a16:creationId xmlns:a16="http://schemas.microsoft.com/office/drawing/2014/main" id="{77736564-23C0-D043-85F5-BA3A87D2CC32}"/>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Elder Abuse?</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2" name="Picture 1">
            <a:extLst>
              <a:ext uri="{FF2B5EF4-FFF2-40B4-BE49-F238E27FC236}">
                <a16:creationId xmlns:a16="http://schemas.microsoft.com/office/drawing/2014/main" id="{B26D54E0-6B68-49E8-B316-B2D9C833F360}"/>
              </a:ext>
            </a:extLst>
          </p:cNvPr>
          <p:cNvPicPr>
            <a:picLocks noChangeAspect="1"/>
          </p:cNvPicPr>
          <p:nvPr/>
        </p:nvPicPr>
        <p:blipFill>
          <a:blip r:embed="rId4"/>
          <a:stretch>
            <a:fillRect/>
          </a:stretch>
        </p:blipFill>
        <p:spPr>
          <a:xfrm>
            <a:off x="8001000" y="4953000"/>
            <a:ext cx="1261872" cy="1275688"/>
          </a:xfrm>
          <a:prstGeom prst="rect">
            <a:avLst/>
          </a:prstGeom>
        </p:spPr>
      </p:pic>
    </p:spTree>
    <p:extLst>
      <p:ext uri="{BB962C8B-B14F-4D97-AF65-F5344CB8AC3E}">
        <p14:creationId xmlns:p14="http://schemas.microsoft.com/office/powerpoint/2010/main" val="77690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D670EBB-3D86-6C48-9FDF-EA0FC5758598}"/>
              </a:ext>
            </a:extLst>
          </p:cNvPr>
          <p:cNvSpPr txBox="1"/>
          <p:nvPr/>
        </p:nvSpPr>
        <p:spPr>
          <a:xfrm>
            <a:off x="304800" y="67594"/>
            <a:ext cx="39624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SIRS</a:t>
            </a:r>
          </a:p>
        </p:txBody>
      </p:sp>
      <p:sp>
        <p:nvSpPr>
          <p:cNvPr id="7" name="TextBox 6">
            <a:extLst>
              <a:ext uri="{FF2B5EF4-FFF2-40B4-BE49-F238E27FC236}">
                <a16:creationId xmlns:a16="http://schemas.microsoft.com/office/drawing/2014/main" id="{FF05CAC8-FAFF-D243-80F9-17AEADC192A5}"/>
              </a:ext>
            </a:extLst>
          </p:cNvPr>
          <p:cNvSpPr txBox="1"/>
          <p:nvPr/>
        </p:nvSpPr>
        <p:spPr>
          <a:xfrm>
            <a:off x="316992" y="685800"/>
            <a:ext cx="8610600" cy="769441"/>
          </a:xfrm>
          <a:prstGeom prst="rect">
            <a:avLst/>
          </a:prstGeom>
          <a:noFill/>
        </p:spPr>
        <p:txBody>
          <a:bodyPr wrap="square" rtlCol="0">
            <a:spAutoFit/>
          </a:bodyPr>
          <a:lstStyle/>
          <a:p>
            <a:r>
              <a:rPr lang="en-US" sz="2200" b="1" dirty="0">
                <a:solidFill>
                  <a:srgbClr val="7BBC42"/>
                </a:solidFill>
                <a:latin typeface="Arial" panose="020B0604020202020204" pitchFamily="34" charset="0"/>
                <a:ea typeface="DIN 2014" panose="020B0504020202020204" pitchFamily="34" charset="77"/>
                <a:cs typeface="Arial" panose="020B0604020202020204" pitchFamily="34" charset="0"/>
              </a:rPr>
              <a:t>We all have a responsibility to help prevent </a:t>
            </a:r>
          </a:p>
          <a:p>
            <a:r>
              <a:rPr lang="en-US" sz="2200" b="1" dirty="0">
                <a:solidFill>
                  <a:srgbClr val="7BBC42"/>
                </a:solidFill>
                <a:latin typeface="Arial" panose="020B0604020202020204" pitchFamily="34" charset="0"/>
                <a:ea typeface="DIN 2014" panose="020B0504020202020204" pitchFamily="34" charset="77"/>
                <a:cs typeface="Arial" panose="020B0604020202020204" pitchFamily="34" charset="0"/>
              </a:rPr>
              <a:t>the abuse and neglect of older people</a:t>
            </a:r>
          </a:p>
        </p:txBody>
      </p:sp>
      <p:pic>
        <p:nvPicPr>
          <p:cNvPr id="8" name="Picture 7">
            <a:extLst>
              <a:ext uri="{FF2B5EF4-FFF2-40B4-BE49-F238E27FC236}">
                <a16:creationId xmlns:a16="http://schemas.microsoft.com/office/drawing/2014/main" id="{F71F6328-D4E3-4ADF-8783-50DE04104CAF}"/>
              </a:ext>
            </a:extLst>
          </p:cNvPr>
          <p:cNvPicPr>
            <a:picLocks noChangeAspect="1"/>
          </p:cNvPicPr>
          <p:nvPr/>
        </p:nvPicPr>
        <p:blipFill>
          <a:blip r:embed="rId4"/>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E0B7E6EB-7100-41F4-838B-AF9CA4685F2B}"/>
              </a:ext>
            </a:extLst>
          </p:cNvPr>
          <p:cNvSpPr/>
          <p:nvPr/>
        </p:nvSpPr>
        <p:spPr>
          <a:xfrm>
            <a:off x="304800" y="1549159"/>
            <a:ext cx="8622792" cy="4801314"/>
          </a:xfrm>
          <a:prstGeom prst="rect">
            <a:avLst/>
          </a:prstGeom>
        </p:spPr>
        <p:txBody>
          <a:bodyPr wrap="square">
            <a:spAutoFit/>
          </a:bodyPr>
          <a:lstStyle/>
          <a:p>
            <a:r>
              <a:rPr lang="en-AU" sz="2200" b="1" dirty="0">
                <a:solidFill>
                  <a:srgbClr val="FF9900"/>
                </a:solidFill>
              </a:rPr>
              <a:t>What is a reportable incident</a:t>
            </a:r>
            <a:r>
              <a:rPr lang="en-AU" sz="2000" b="1" dirty="0">
                <a:solidFill>
                  <a:srgbClr val="FF9900"/>
                </a:solidFill>
              </a:rPr>
              <a:t>? </a:t>
            </a:r>
          </a:p>
          <a:p>
            <a:endParaRPr lang="en-AU" sz="500" b="1" dirty="0">
              <a:solidFill>
                <a:srgbClr val="FF9900"/>
              </a:solidFill>
            </a:endParaRPr>
          </a:p>
          <a:p>
            <a:r>
              <a:rPr lang="en-AU" dirty="0"/>
              <a:t>Serious incidents that Community Interlink must report to the Commission could be: </a:t>
            </a:r>
          </a:p>
          <a:p>
            <a:endParaRPr lang="en-AU" sz="500" dirty="0"/>
          </a:p>
          <a:p>
            <a:pPr marL="265113" indent="-173038">
              <a:spcBef>
                <a:spcPts val="600"/>
              </a:spcBef>
            </a:pPr>
            <a:r>
              <a:rPr lang="en-AU" dirty="0"/>
              <a:t>• </a:t>
            </a:r>
            <a:r>
              <a:rPr lang="en-AU" b="1" dirty="0"/>
              <a:t>Unreasonable use of force </a:t>
            </a:r>
            <a:r>
              <a:rPr lang="en-AU" dirty="0"/>
              <a:t>– like kicking, punching or rough handling </a:t>
            </a:r>
          </a:p>
          <a:p>
            <a:pPr marL="265113" indent="-173038">
              <a:spcBef>
                <a:spcPts val="600"/>
              </a:spcBef>
            </a:pPr>
            <a:r>
              <a:rPr lang="en-AU" dirty="0"/>
              <a:t>• </a:t>
            </a:r>
            <a:r>
              <a:rPr lang="en-AU" b="1" dirty="0"/>
              <a:t>Unlawful sexual contact or inappropriate sexual conduct </a:t>
            </a:r>
            <a:r>
              <a:rPr lang="en-AU" dirty="0"/>
              <a:t>– like stalking, making sexual advances or unwanted sexual touching </a:t>
            </a:r>
          </a:p>
          <a:p>
            <a:pPr marL="265113" indent="-173038">
              <a:spcBef>
                <a:spcPts val="600"/>
              </a:spcBef>
            </a:pPr>
            <a:r>
              <a:rPr lang="en-AU" dirty="0"/>
              <a:t>• </a:t>
            </a:r>
            <a:r>
              <a:rPr lang="en-AU" b="1" dirty="0"/>
              <a:t>Psychological or emotional abuse </a:t>
            </a:r>
            <a:r>
              <a:rPr lang="en-AU" dirty="0"/>
              <a:t>– like yelling, name calling or ignoring </a:t>
            </a:r>
          </a:p>
          <a:p>
            <a:pPr marL="265113" indent="-173038">
              <a:spcBef>
                <a:spcPts val="600"/>
              </a:spcBef>
            </a:pPr>
            <a:r>
              <a:rPr lang="en-AU" dirty="0"/>
              <a:t>• </a:t>
            </a:r>
            <a:r>
              <a:rPr lang="en-AU" b="1" dirty="0"/>
              <a:t>Stealing or financial coercion by a staff member </a:t>
            </a:r>
            <a:r>
              <a:rPr lang="en-AU" dirty="0"/>
              <a:t>– like stealing money or pressuring you to give money </a:t>
            </a:r>
          </a:p>
          <a:p>
            <a:pPr marL="265113" indent="-173038">
              <a:spcBef>
                <a:spcPts val="600"/>
              </a:spcBef>
            </a:pPr>
            <a:r>
              <a:rPr lang="en-AU" dirty="0"/>
              <a:t>• </a:t>
            </a:r>
            <a:r>
              <a:rPr lang="en-AU" b="1" dirty="0"/>
              <a:t>Neglect</a:t>
            </a:r>
            <a:r>
              <a:rPr lang="en-AU" dirty="0"/>
              <a:t> – like not giving you the care you need to stay well </a:t>
            </a:r>
          </a:p>
          <a:p>
            <a:pPr marL="265113" indent="-173038">
              <a:spcBef>
                <a:spcPts val="600"/>
              </a:spcBef>
            </a:pPr>
            <a:r>
              <a:rPr lang="en-AU" dirty="0"/>
              <a:t>• </a:t>
            </a:r>
            <a:r>
              <a:rPr lang="en-AU" b="1" dirty="0"/>
              <a:t>Inappropriate use of restrictive practices </a:t>
            </a:r>
            <a:r>
              <a:rPr lang="en-AU" dirty="0"/>
              <a:t>– like using physical force or medication to restrict your freedom or movement </a:t>
            </a:r>
          </a:p>
          <a:p>
            <a:pPr marL="265113" indent="-173038">
              <a:spcBef>
                <a:spcPts val="600"/>
              </a:spcBef>
            </a:pPr>
            <a:r>
              <a:rPr lang="en-AU" dirty="0"/>
              <a:t>• </a:t>
            </a:r>
            <a:r>
              <a:rPr lang="en-AU" b="1" dirty="0"/>
              <a:t>Missing consumers </a:t>
            </a:r>
            <a:r>
              <a:rPr lang="en-AU" dirty="0"/>
              <a:t>– where a care recipient goes missing </a:t>
            </a:r>
          </a:p>
          <a:p>
            <a:pPr marL="265113" indent="-173038">
              <a:spcBef>
                <a:spcPts val="600"/>
              </a:spcBef>
            </a:pPr>
            <a:r>
              <a:rPr lang="en-AU" dirty="0"/>
              <a:t>• </a:t>
            </a:r>
            <a:r>
              <a:rPr lang="en-AU" b="1" dirty="0"/>
              <a:t>Unexpected death </a:t>
            </a:r>
            <a:r>
              <a:rPr lang="en-AU" dirty="0"/>
              <a:t>– like someone dying unexpectedly because they did not receive proper care and services.</a:t>
            </a:r>
          </a:p>
        </p:txBody>
      </p:sp>
    </p:spTree>
    <p:extLst>
      <p:ext uri="{BB962C8B-B14F-4D97-AF65-F5344CB8AC3E}">
        <p14:creationId xmlns:p14="http://schemas.microsoft.com/office/powerpoint/2010/main" val="178424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04800" y="232906"/>
            <a:ext cx="60960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Service Provider Training</a:t>
            </a:r>
          </a:p>
        </p:txBody>
      </p:sp>
      <p:sp>
        <p:nvSpPr>
          <p:cNvPr id="6" name="TextBox 5">
            <a:extLst>
              <a:ext uri="{FF2B5EF4-FFF2-40B4-BE49-F238E27FC236}">
                <a16:creationId xmlns:a16="http://schemas.microsoft.com/office/drawing/2014/main" id="{1C5B2EA7-827E-6F4B-9785-0EAE3BC723F2}"/>
              </a:ext>
            </a:extLst>
          </p:cNvPr>
          <p:cNvSpPr txBox="1"/>
          <p:nvPr/>
        </p:nvSpPr>
        <p:spPr>
          <a:xfrm>
            <a:off x="381000" y="1618811"/>
            <a:ext cx="8458200" cy="4724370"/>
          </a:xfrm>
          <a:prstGeom prst="rect">
            <a:avLst/>
          </a:prstGeom>
          <a:noFill/>
        </p:spPr>
        <p:txBody>
          <a:bodyPr wrap="square" rtlCol="0">
            <a:spAutoFit/>
          </a:bodyPr>
          <a:lstStyle/>
          <a:p>
            <a:r>
              <a:rPr lang="en-US" sz="1900"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This training package provides education and information to Associate Providers and their support staff on the following important Aged Care topics:</a:t>
            </a:r>
          </a:p>
          <a:p>
            <a:endParaRPr lang="en-AU" sz="400"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endParaRPr>
          </a:p>
          <a:p>
            <a:pPr marL="1163638" lvl="3" indent="-268288">
              <a:spcBef>
                <a:spcPts val="300"/>
              </a:spcBef>
              <a:buFont typeface="Arial" panose="020B0604020202020204" pitchFamily="34" charset="0"/>
              <a:buChar char="•"/>
            </a:pPr>
            <a:r>
              <a:rPr lang="en-US" sz="16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Aged Care Code of Conduct</a:t>
            </a:r>
          </a:p>
          <a:p>
            <a:pPr marL="1163638" lvl="3" indent="-268288">
              <a:spcBef>
                <a:spcPts val="300"/>
              </a:spcBef>
              <a:buFont typeface="Arial" panose="020B0604020202020204" pitchFamily="34" charset="0"/>
              <a:buChar char="•"/>
            </a:pPr>
            <a:r>
              <a:rPr lang="en-US" sz="16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Strengthened Aged Care Quality Standards</a:t>
            </a:r>
          </a:p>
          <a:p>
            <a:pPr marL="1163638" lvl="3" indent="-268288">
              <a:spcBef>
                <a:spcPts val="300"/>
              </a:spcBef>
              <a:buFont typeface="Arial" panose="020B0604020202020204" pitchFamily="34" charset="0"/>
              <a:buChar char="•"/>
            </a:pPr>
            <a:r>
              <a:rPr lang="en-US" sz="16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Statement of Rights</a:t>
            </a:r>
          </a:p>
          <a:p>
            <a:pPr marL="1163638" lvl="3" indent="-268288">
              <a:spcBef>
                <a:spcPts val="300"/>
              </a:spcBef>
              <a:buFont typeface="Arial" panose="020B0604020202020204" pitchFamily="34" charset="0"/>
              <a:buChar char="•"/>
            </a:pPr>
            <a:r>
              <a:rPr lang="en-US" sz="16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Culturally Safe, Trauma Aware and Healing Informed care</a:t>
            </a:r>
          </a:p>
          <a:p>
            <a:pPr marL="1163638" lvl="3" indent="-268288">
              <a:spcBef>
                <a:spcPts val="300"/>
              </a:spcBef>
              <a:buFont typeface="Arial" panose="020B0604020202020204" pitchFamily="34" charset="0"/>
              <a:buChar char="•"/>
            </a:pPr>
            <a:r>
              <a:rPr lang="en-US" sz="16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Elder Abuse</a:t>
            </a:r>
          </a:p>
          <a:p>
            <a:pPr marL="1163638" lvl="3" indent="-268288">
              <a:spcBef>
                <a:spcPts val="300"/>
              </a:spcBef>
              <a:buFont typeface="Arial" panose="020B0604020202020204" pitchFamily="34" charset="0"/>
              <a:buChar char="•"/>
            </a:pPr>
            <a:r>
              <a:rPr lang="en-US" sz="16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SIRS</a:t>
            </a:r>
          </a:p>
          <a:p>
            <a:pPr marL="1163638" lvl="3" indent="-268288">
              <a:spcBef>
                <a:spcPts val="300"/>
              </a:spcBef>
              <a:buFont typeface="Arial" panose="020B0604020202020204" pitchFamily="34" charset="0"/>
              <a:buChar char="•"/>
            </a:pPr>
            <a:r>
              <a:rPr lang="en-US" sz="16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Deteriorating client</a:t>
            </a:r>
          </a:p>
          <a:p>
            <a:pPr marL="1163638" lvl="3" indent="-268288">
              <a:spcBef>
                <a:spcPts val="300"/>
              </a:spcBef>
              <a:buFont typeface="Arial" panose="020B0604020202020204" pitchFamily="34" charset="0"/>
              <a:buChar char="•"/>
            </a:pPr>
            <a:r>
              <a:rPr lang="en-US" sz="16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Restrictive Practices</a:t>
            </a:r>
          </a:p>
          <a:p>
            <a:pPr marL="1163638" lvl="3" indent="-268288">
              <a:spcBef>
                <a:spcPts val="300"/>
              </a:spcBef>
              <a:buFont typeface="Arial" panose="020B0604020202020204" pitchFamily="34" charset="0"/>
              <a:buChar char="•"/>
            </a:pPr>
            <a:r>
              <a:rPr lang="en-US" sz="16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Open Disclosure</a:t>
            </a:r>
          </a:p>
          <a:p>
            <a:pPr marL="1163638" lvl="3" indent="-268288">
              <a:spcBef>
                <a:spcPts val="300"/>
              </a:spcBef>
              <a:buFont typeface="Arial" panose="020B0604020202020204" pitchFamily="34" charset="0"/>
              <a:buChar char="•"/>
            </a:pPr>
            <a:r>
              <a:rPr lang="en-US" sz="16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Feedback / Complaints</a:t>
            </a:r>
          </a:p>
          <a:p>
            <a:pPr marL="1163638" lvl="3" indent="-268288">
              <a:spcBef>
                <a:spcPts val="300"/>
              </a:spcBef>
              <a:buFont typeface="Arial" panose="020B0604020202020204" pitchFamily="34" charset="0"/>
              <a:buChar char="•"/>
            </a:pPr>
            <a:r>
              <a:rPr lang="en-US" sz="16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Whistleblower reporting</a:t>
            </a:r>
          </a:p>
          <a:p>
            <a:pPr marL="1163638" lvl="3" indent="-268288">
              <a:spcBef>
                <a:spcPts val="300"/>
              </a:spcBef>
              <a:buFont typeface="Arial" panose="020B0604020202020204" pitchFamily="34" charset="0"/>
              <a:buChar char="•"/>
            </a:pPr>
            <a:r>
              <a:rPr lang="en-US" sz="16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Advocacy</a:t>
            </a:r>
          </a:p>
          <a:p>
            <a:pPr marL="1163638" lvl="3" indent="-268288">
              <a:spcBef>
                <a:spcPts val="300"/>
              </a:spcBef>
              <a:buFont typeface="Arial" panose="020B0604020202020204" pitchFamily="34" charset="0"/>
              <a:buChar char="•"/>
            </a:pPr>
            <a:r>
              <a:rPr lang="en-US" sz="16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Infection Control / Hand Hygiene</a:t>
            </a:r>
          </a:p>
          <a:p>
            <a:pPr marL="1163638" lvl="3" indent="-268288">
              <a:spcBef>
                <a:spcPts val="300"/>
              </a:spcBef>
              <a:buFont typeface="Arial" panose="020B0604020202020204" pitchFamily="34" charset="0"/>
              <a:buChar char="•"/>
            </a:pPr>
            <a:r>
              <a:rPr lang="en-US" sz="1600" b="1" i="1" dirty="0">
                <a:solidFill>
                  <a:schemeClr val="tx1">
                    <a:lumMod val="65000"/>
                    <a:lumOff val="35000"/>
                  </a:schemeClr>
                </a:solidFill>
                <a:latin typeface="Arial" panose="020B0604020202020204" pitchFamily="34" charset="0"/>
                <a:ea typeface="DIN 2014" panose="020B0504020202020204" pitchFamily="34" charset="77"/>
                <a:cs typeface="Arial" panose="020B0604020202020204" pitchFamily="34" charset="0"/>
              </a:rPr>
              <a:t>Food Safety</a:t>
            </a:r>
          </a:p>
        </p:txBody>
      </p:sp>
      <p:sp>
        <p:nvSpPr>
          <p:cNvPr id="4" name="TextBox 3">
            <a:extLst>
              <a:ext uri="{FF2B5EF4-FFF2-40B4-BE49-F238E27FC236}">
                <a16:creationId xmlns:a16="http://schemas.microsoft.com/office/drawing/2014/main" id="{C7415653-4766-784A-A9AF-4C7892F3D6E8}"/>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Content</a:t>
            </a:r>
          </a:p>
        </p:txBody>
      </p:sp>
      <p:pic>
        <p:nvPicPr>
          <p:cNvPr id="3" name="Picture 2">
            <a:extLst>
              <a:ext uri="{FF2B5EF4-FFF2-40B4-BE49-F238E27FC236}">
                <a16:creationId xmlns:a16="http://schemas.microsoft.com/office/drawing/2014/main" id="{A54CF819-501D-48A7-AD0E-4E52FF2B1E27}"/>
              </a:ext>
            </a:extLst>
          </p:cNvPr>
          <p:cNvPicPr>
            <a:picLocks noChangeAspect="1"/>
          </p:cNvPicPr>
          <p:nvPr/>
        </p:nvPicPr>
        <p:blipFill>
          <a:blip r:embed="rId3"/>
          <a:stretch>
            <a:fillRect/>
          </a:stretch>
        </p:blipFill>
        <p:spPr>
          <a:xfrm>
            <a:off x="1524000" y="6459781"/>
            <a:ext cx="1295400" cy="330625"/>
          </a:xfrm>
          <a:prstGeom prst="rect">
            <a:avLst/>
          </a:prstGeom>
        </p:spPr>
      </p:pic>
    </p:spTree>
    <p:extLst>
      <p:ext uri="{BB962C8B-B14F-4D97-AF65-F5344CB8AC3E}">
        <p14:creationId xmlns:p14="http://schemas.microsoft.com/office/powerpoint/2010/main" val="2865389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05CAC8-FAFF-D243-80F9-17AEADC192A5}"/>
              </a:ext>
            </a:extLst>
          </p:cNvPr>
          <p:cNvSpPr txBox="1"/>
          <p:nvPr/>
        </p:nvSpPr>
        <p:spPr>
          <a:xfrm>
            <a:off x="316992" y="685800"/>
            <a:ext cx="8610600" cy="769441"/>
          </a:xfrm>
          <a:prstGeom prst="rect">
            <a:avLst/>
          </a:prstGeom>
          <a:noFill/>
        </p:spPr>
        <p:txBody>
          <a:bodyPr wrap="square" rtlCol="0">
            <a:spAutoFit/>
          </a:bodyPr>
          <a:lstStyle/>
          <a:p>
            <a:r>
              <a:rPr lang="en-US" sz="2200" b="1" dirty="0">
                <a:solidFill>
                  <a:srgbClr val="7BBC42"/>
                </a:solidFill>
                <a:latin typeface="Arial" panose="020B0604020202020204" pitchFamily="34" charset="0"/>
                <a:ea typeface="DIN 2014" panose="020B0504020202020204" pitchFamily="34" charset="77"/>
                <a:cs typeface="Arial" panose="020B0604020202020204" pitchFamily="34" charset="0"/>
              </a:rPr>
              <a:t>We all have a responsibility to help prevent </a:t>
            </a:r>
          </a:p>
          <a:p>
            <a:r>
              <a:rPr lang="en-US" sz="2200" b="1" dirty="0">
                <a:solidFill>
                  <a:srgbClr val="7BBC42"/>
                </a:solidFill>
                <a:latin typeface="Arial" panose="020B0604020202020204" pitchFamily="34" charset="0"/>
                <a:ea typeface="DIN 2014" panose="020B0504020202020204" pitchFamily="34" charset="77"/>
                <a:cs typeface="Arial" panose="020B0604020202020204" pitchFamily="34" charset="0"/>
              </a:rPr>
              <a:t>the abuse and neglect of older people</a:t>
            </a:r>
          </a:p>
        </p:txBody>
      </p:sp>
      <p:pic>
        <p:nvPicPr>
          <p:cNvPr id="8" name="Picture 7">
            <a:extLst>
              <a:ext uri="{FF2B5EF4-FFF2-40B4-BE49-F238E27FC236}">
                <a16:creationId xmlns:a16="http://schemas.microsoft.com/office/drawing/2014/main" id="{F71F6328-D4E3-4ADF-8783-50DE04104CAF}"/>
              </a:ext>
            </a:extLst>
          </p:cNvPr>
          <p:cNvPicPr>
            <a:picLocks noChangeAspect="1"/>
          </p:cNvPicPr>
          <p:nvPr/>
        </p:nvPicPr>
        <p:blipFill>
          <a:blip r:embed="rId4"/>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E0B7E6EB-7100-41F4-838B-AF9CA4685F2B}"/>
              </a:ext>
            </a:extLst>
          </p:cNvPr>
          <p:cNvSpPr/>
          <p:nvPr/>
        </p:nvSpPr>
        <p:spPr>
          <a:xfrm>
            <a:off x="120396" y="3965129"/>
            <a:ext cx="9003792" cy="2369880"/>
          </a:xfrm>
          <a:prstGeom prst="rect">
            <a:avLst/>
          </a:prstGeom>
        </p:spPr>
        <p:txBody>
          <a:bodyPr wrap="square">
            <a:spAutoFit/>
          </a:bodyPr>
          <a:lstStyle/>
          <a:p>
            <a:r>
              <a:rPr lang="en-AU" sz="2000" b="1" u="sng" dirty="0"/>
              <a:t>ALL Staff members must: </a:t>
            </a:r>
            <a:endParaRPr lang="en-AU" sz="2000" dirty="0"/>
          </a:p>
          <a:p>
            <a:pPr marL="377825" indent="-285750">
              <a:spcBef>
                <a:spcPts val="600"/>
              </a:spcBef>
              <a:buFont typeface="Arial" panose="020B0604020202020204" pitchFamily="34" charset="0"/>
              <a:buChar char="•"/>
            </a:pPr>
            <a:r>
              <a:rPr lang="en-AU" sz="2000" b="1" dirty="0"/>
              <a:t>Understand their SIRS responsibilities</a:t>
            </a:r>
          </a:p>
          <a:p>
            <a:pPr marL="377825" indent="-285750">
              <a:spcBef>
                <a:spcPts val="600"/>
              </a:spcBef>
              <a:buFont typeface="Arial" panose="020B0604020202020204" pitchFamily="34" charset="0"/>
              <a:buChar char="•"/>
            </a:pPr>
            <a:r>
              <a:rPr lang="en-US" sz="2000" b="1" dirty="0"/>
              <a:t>Be trained to respond to incidents</a:t>
            </a:r>
          </a:p>
          <a:p>
            <a:pPr marL="377825" indent="-285750">
              <a:spcBef>
                <a:spcPts val="600"/>
              </a:spcBef>
              <a:buFont typeface="Arial" panose="020B0604020202020204" pitchFamily="34" charset="0"/>
              <a:buChar char="•"/>
            </a:pPr>
            <a:r>
              <a:rPr lang="en-US" sz="2000" b="1" dirty="0"/>
              <a:t>Escalate incidents so they can be appropriately managed and documented</a:t>
            </a:r>
          </a:p>
          <a:p>
            <a:pPr marL="92075">
              <a:spcBef>
                <a:spcPts val="600"/>
              </a:spcBef>
            </a:pPr>
            <a:r>
              <a:rPr lang="en-US" sz="2400" b="1" dirty="0">
                <a:solidFill>
                  <a:srgbClr val="FF0000"/>
                </a:solidFill>
              </a:rPr>
              <a:t>Please notify Community Interlink immediately of any potential reportable incidents</a:t>
            </a:r>
            <a:endParaRPr lang="en-AU" sz="2400" b="1" dirty="0">
              <a:solidFill>
                <a:srgbClr val="FF0000"/>
              </a:solidFill>
            </a:endParaRPr>
          </a:p>
        </p:txBody>
      </p:sp>
      <p:pic>
        <p:nvPicPr>
          <p:cNvPr id="9" name="Picture 8">
            <a:extLst>
              <a:ext uri="{FF2B5EF4-FFF2-40B4-BE49-F238E27FC236}">
                <a16:creationId xmlns:a16="http://schemas.microsoft.com/office/drawing/2014/main" id="{13AA87AD-9E2C-4300-A935-411922565879}"/>
              </a:ext>
            </a:extLst>
          </p:cNvPr>
          <p:cNvPicPr>
            <a:picLocks noChangeAspect="1"/>
          </p:cNvPicPr>
          <p:nvPr/>
        </p:nvPicPr>
        <p:blipFill>
          <a:blip r:embed="rId5"/>
          <a:stretch>
            <a:fillRect/>
          </a:stretch>
        </p:blipFill>
        <p:spPr>
          <a:xfrm>
            <a:off x="0" y="0"/>
            <a:ext cx="9143999" cy="3949893"/>
          </a:xfrm>
          <a:prstGeom prst="rect">
            <a:avLst/>
          </a:prstGeom>
        </p:spPr>
      </p:pic>
    </p:spTree>
    <p:extLst>
      <p:ext uri="{BB962C8B-B14F-4D97-AF65-F5344CB8AC3E}">
        <p14:creationId xmlns:p14="http://schemas.microsoft.com/office/powerpoint/2010/main" val="266276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747AC2-931D-B546-94B0-BB2D726589A6}"/>
              </a:ext>
            </a:extLst>
          </p:cNvPr>
          <p:cNvSpPr txBox="1"/>
          <p:nvPr/>
        </p:nvSpPr>
        <p:spPr>
          <a:xfrm>
            <a:off x="354196" y="1468906"/>
            <a:ext cx="8435608" cy="4862870"/>
          </a:xfrm>
          <a:prstGeom prst="rect">
            <a:avLst/>
          </a:prstGeom>
          <a:noFill/>
        </p:spPr>
        <p:txBody>
          <a:bodyPr wrap="square" rtlCol="0">
            <a:spAutoFit/>
          </a:bodyPr>
          <a:lstStyle/>
          <a:p>
            <a:pPr fontAlgn="base"/>
            <a:r>
              <a:rPr lang="en-AU" b="1" i="1" dirty="0"/>
              <a:t>Deterioration is when a person’s state of health declines. </a:t>
            </a:r>
          </a:p>
          <a:p>
            <a:pPr fontAlgn="base"/>
            <a:r>
              <a:rPr lang="en-AU" dirty="0"/>
              <a:t>They may:</a:t>
            </a:r>
            <a:endParaRPr lang="en-AU" sz="500" dirty="0"/>
          </a:p>
          <a:p>
            <a:pPr marL="285750" indent="-285750" fontAlgn="base">
              <a:buFont typeface="Arial" panose="020B0604020202020204" pitchFamily="34" charset="0"/>
              <a:buChar char="•"/>
            </a:pPr>
            <a:r>
              <a:rPr lang="en-AU" dirty="0"/>
              <a:t>become bedbound (stay in bed);</a:t>
            </a:r>
          </a:p>
          <a:p>
            <a:pPr marL="285750" indent="-285750" fontAlgn="base">
              <a:buFont typeface="Arial" panose="020B0604020202020204" pitchFamily="34" charset="0"/>
              <a:buChar char="•"/>
            </a:pPr>
            <a:r>
              <a:rPr lang="en-AU" dirty="0"/>
              <a:t>spend more time sleeping or resting;</a:t>
            </a:r>
          </a:p>
          <a:p>
            <a:pPr marL="285750" indent="-285750" fontAlgn="base">
              <a:buFont typeface="Arial" panose="020B0604020202020204" pitchFamily="34" charset="0"/>
              <a:buChar char="•"/>
            </a:pPr>
            <a:r>
              <a:rPr lang="en-AU" dirty="0"/>
              <a:t>have reduced intake of food (eat less);</a:t>
            </a:r>
          </a:p>
          <a:p>
            <a:pPr marL="285750" indent="-285750" fontAlgn="base">
              <a:buFont typeface="Arial" panose="020B0604020202020204" pitchFamily="34" charset="0"/>
              <a:buChar char="•"/>
            </a:pPr>
            <a:r>
              <a:rPr lang="en-AU" dirty="0"/>
              <a:t>have difficulty with swallowing, or;</a:t>
            </a:r>
          </a:p>
          <a:p>
            <a:pPr marL="285750" indent="-285750" fontAlgn="base">
              <a:buFont typeface="Arial" panose="020B0604020202020204" pitchFamily="34" charset="0"/>
              <a:buChar char="•"/>
            </a:pPr>
            <a:r>
              <a:rPr lang="en-AU" dirty="0"/>
              <a:t>have a change in their conscious state</a:t>
            </a:r>
          </a:p>
          <a:p>
            <a:pPr fontAlgn="base"/>
            <a:endParaRPr lang="en-AU" sz="900" b="1" i="1" dirty="0"/>
          </a:p>
          <a:p>
            <a:pPr fontAlgn="base"/>
            <a:r>
              <a:rPr lang="en-AU" b="1" i="1" dirty="0"/>
              <a:t>Recognising that a person is deteriorating is important so that:</a:t>
            </a:r>
          </a:p>
          <a:p>
            <a:pPr fontAlgn="base"/>
            <a:endParaRPr lang="en-AU" sz="500" dirty="0"/>
          </a:p>
          <a:p>
            <a:pPr marL="285750" indent="-285750" fontAlgn="base">
              <a:buFont typeface="Arial" panose="020B0604020202020204" pitchFamily="34" charset="0"/>
              <a:buChar char="•"/>
            </a:pPr>
            <a:r>
              <a:rPr lang="en-AU" dirty="0"/>
              <a:t>this can be discussed with the person and their family;</a:t>
            </a:r>
          </a:p>
          <a:p>
            <a:pPr marL="285750" indent="-285750" fontAlgn="base">
              <a:buFont typeface="Arial" panose="020B0604020202020204" pitchFamily="34" charset="0"/>
              <a:buChar char="•"/>
            </a:pPr>
            <a:r>
              <a:rPr lang="en-AU" dirty="0"/>
              <a:t>Their care is reviewed with the person (if able), the family and GP;</a:t>
            </a:r>
          </a:p>
          <a:p>
            <a:pPr marL="285750" indent="-285750" fontAlgn="base">
              <a:buFont typeface="Arial" panose="020B0604020202020204" pitchFamily="34" charset="0"/>
              <a:buChar char="•"/>
            </a:pPr>
            <a:r>
              <a:rPr lang="en-AU" dirty="0"/>
              <a:t>a palliative care plan or pathway can be started or changed;</a:t>
            </a:r>
          </a:p>
          <a:p>
            <a:pPr marL="285750" indent="-285750" fontAlgn="base">
              <a:buFont typeface="Arial" panose="020B0604020202020204" pitchFamily="34" charset="0"/>
              <a:buChar char="•"/>
            </a:pPr>
            <a:r>
              <a:rPr lang="en-AU" dirty="0"/>
              <a:t>care is given in line with the person’s wishes;</a:t>
            </a:r>
          </a:p>
          <a:p>
            <a:pPr marL="285750" indent="-285750" fontAlgn="base">
              <a:buFont typeface="Arial" panose="020B0604020202020204" pitchFamily="34" charset="0"/>
              <a:buChar char="•"/>
            </a:pPr>
            <a:r>
              <a:rPr lang="en-AU" dirty="0"/>
              <a:t>symptoms are managed appropriately;</a:t>
            </a:r>
          </a:p>
          <a:p>
            <a:pPr marL="285750" indent="-285750" fontAlgn="base">
              <a:buFont typeface="Arial" panose="020B0604020202020204" pitchFamily="34" charset="0"/>
              <a:buChar char="•"/>
            </a:pPr>
            <a:r>
              <a:rPr lang="en-AU" dirty="0"/>
              <a:t>support to the person, the family and staff can be provided.</a:t>
            </a:r>
          </a:p>
          <a:p>
            <a:pPr fontAlgn="base"/>
            <a:endParaRPr lang="en-AU" sz="800" dirty="0"/>
          </a:p>
          <a:p>
            <a:pPr fontAlgn="base"/>
            <a:r>
              <a:rPr lang="en-AU" b="1" dirty="0"/>
              <a:t>Support workers often care for people on a daily basis and may notice the first signs of deterioration.  </a:t>
            </a:r>
            <a:r>
              <a:rPr lang="en-US" b="1" dirty="0">
                <a:solidFill>
                  <a:srgbClr val="FF0000"/>
                </a:solidFill>
              </a:rPr>
              <a:t>Please notify Community Interlink immediately of any deterioration.</a:t>
            </a:r>
            <a:endParaRPr lang="en-AU" b="1" dirty="0">
              <a:solidFill>
                <a:srgbClr val="FF0000"/>
              </a:solidFill>
            </a:endParaRPr>
          </a:p>
        </p:txBody>
      </p:sp>
      <p:pic>
        <p:nvPicPr>
          <p:cNvPr id="7" name="Picture 6">
            <a:extLst>
              <a:ext uri="{FF2B5EF4-FFF2-40B4-BE49-F238E27FC236}">
                <a16:creationId xmlns:a16="http://schemas.microsoft.com/office/drawing/2014/main" id="{F6C7088C-0746-9D40-8C19-CBEE19A82FD2}"/>
              </a:ext>
            </a:extLst>
          </p:cNvPr>
          <p:cNvPicPr>
            <a:picLocks noChangeAspect="1"/>
          </p:cNvPicPr>
          <p:nvPr/>
        </p:nvPicPr>
        <p:blipFill rotWithShape="1">
          <a:blip r:embed="rId4">
            <a:extLst>
              <a:ext uri="{28A0092B-C50C-407E-A947-70E740481C1C}">
                <a14:useLocalDpi xmlns:a14="http://schemas.microsoft.com/office/drawing/2010/main" val="0"/>
              </a:ext>
            </a:extLst>
          </a:blip>
          <a:srcRect b="12698"/>
          <a:stretch/>
        </p:blipFill>
        <p:spPr>
          <a:xfrm>
            <a:off x="5943600" y="1793300"/>
            <a:ext cx="3067863" cy="1782296"/>
          </a:xfrm>
          <a:prstGeom prst="round2DiagRect">
            <a:avLst>
              <a:gd name="adj1" fmla="val 16667"/>
              <a:gd name="adj2" fmla="val 0"/>
            </a:avLst>
          </a:prstGeom>
          <a:ln w="88900" cap="sq">
            <a:noFill/>
            <a:miter lim="800000"/>
          </a:ln>
          <a:effectLst/>
        </p:spPr>
      </p:pic>
      <p:sp>
        <p:nvSpPr>
          <p:cNvPr id="9" name="TextBox 8">
            <a:extLst>
              <a:ext uri="{FF2B5EF4-FFF2-40B4-BE49-F238E27FC236}">
                <a16:creationId xmlns:a16="http://schemas.microsoft.com/office/drawing/2014/main" id="{054EF097-D56A-E241-BFCB-D0A9F47C9A80}"/>
              </a:ext>
            </a:extLst>
          </p:cNvPr>
          <p:cNvSpPr txBox="1"/>
          <p:nvPr/>
        </p:nvSpPr>
        <p:spPr>
          <a:xfrm>
            <a:off x="304800" y="232906"/>
            <a:ext cx="46482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Deteriorating Client</a:t>
            </a:r>
          </a:p>
        </p:txBody>
      </p:sp>
      <p:sp>
        <p:nvSpPr>
          <p:cNvPr id="10" name="TextBox 9">
            <a:extLst>
              <a:ext uri="{FF2B5EF4-FFF2-40B4-BE49-F238E27FC236}">
                <a16:creationId xmlns:a16="http://schemas.microsoft.com/office/drawing/2014/main" id="{EAAA1ABC-932A-B74F-93C1-C992740BFA96}"/>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Notice the Signs</a:t>
            </a:r>
          </a:p>
        </p:txBody>
      </p:sp>
      <p:pic>
        <p:nvPicPr>
          <p:cNvPr id="11" name="Picture 10">
            <a:extLst>
              <a:ext uri="{FF2B5EF4-FFF2-40B4-BE49-F238E27FC236}">
                <a16:creationId xmlns:a16="http://schemas.microsoft.com/office/drawing/2014/main" id="{00E0D2F9-4BC9-4002-AEA5-13AC3E6ED7E7}"/>
              </a:ext>
            </a:extLst>
          </p:cNvPr>
          <p:cNvPicPr>
            <a:picLocks noChangeAspect="1"/>
          </p:cNvPicPr>
          <p:nvPr/>
        </p:nvPicPr>
        <p:blipFill>
          <a:blip r:embed="rId5"/>
          <a:stretch>
            <a:fillRect/>
          </a:stretch>
        </p:blipFill>
        <p:spPr>
          <a:xfrm>
            <a:off x="1524000" y="6459781"/>
            <a:ext cx="1295400" cy="330625"/>
          </a:xfrm>
          <a:prstGeom prst="rect">
            <a:avLst/>
          </a:prstGeom>
        </p:spPr>
      </p:pic>
    </p:spTree>
    <p:extLst>
      <p:ext uri="{BB962C8B-B14F-4D97-AF65-F5344CB8AC3E}">
        <p14:creationId xmlns:p14="http://schemas.microsoft.com/office/powerpoint/2010/main" val="167783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54EF097-D56A-E241-BFCB-D0A9F47C9A80}"/>
              </a:ext>
            </a:extLst>
          </p:cNvPr>
          <p:cNvSpPr txBox="1"/>
          <p:nvPr/>
        </p:nvSpPr>
        <p:spPr>
          <a:xfrm>
            <a:off x="304800" y="67594"/>
            <a:ext cx="4928616"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Restrictive Practices</a:t>
            </a:r>
          </a:p>
        </p:txBody>
      </p:sp>
      <p:pic>
        <p:nvPicPr>
          <p:cNvPr id="11" name="Picture 10">
            <a:extLst>
              <a:ext uri="{FF2B5EF4-FFF2-40B4-BE49-F238E27FC236}">
                <a16:creationId xmlns:a16="http://schemas.microsoft.com/office/drawing/2014/main" id="{00E0D2F9-4BC9-4002-AEA5-13AC3E6ED7E7}"/>
              </a:ext>
            </a:extLst>
          </p:cNvPr>
          <p:cNvPicPr>
            <a:picLocks noChangeAspect="1"/>
          </p:cNvPicPr>
          <p:nvPr/>
        </p:nvPicPr>
        <p:blipFill>
          <a:blip r:embed="rId4"/>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57CA0CA9-B6DF-4BCD-87AF-E8158C4BECD3}"/>
              </a:ext>
            </a:extLst>
          </p:cNvPr>
          <p:cNvSpPr/>
          <p:nvPr/>
        </p:nvSpPr>
        <p:spPr>
          <a:xfrm>
            <a:off x="457200" y="1553869"/>
            <a:ext cx="8991600" cy="923330"/>
          </a:xfrm>
          <a:prstGeom prst="rect">
            <a:avLst/>
          </a:prstGeom>
        </p:spPr>
        <p:txBody>
          <a:bodyPr wrap="square">
            <a:spAutoFit/>
          </a:bodyPr>
          <a:lstStyle/>
          <a:p>
            <a:r>
              <a:rPr lang="en-AU" dirty="0">
                <a:solidFill>
                  <a:srgbClr val="000000"/>
                </a:solidFill>
                <a:latin typeface="Arial" panose="020B0604020202020204" pitchFamily="34" charset="0"/>
              </a:rPr>
              <a:t>It’s important you understand the rules around restrictive practices.</a:t>
            </a:r>
          </a:p>
          <a:p>
            <a:r>
              <a:rPr lang="en-AU" dirty="0">
                <a:solidFill>
                  <a:srgbClr val="000000"/>
                </a:solidFill>
                <a:latin typeface="Arial" panose="020B0604020202020204" pitchFamily="34" charset="0"/>
              </a:rPr>
              <a:t>Restrictive practices limit rights or stop people from doing what you want to do.</a:t>
            </a:r>
          </a:p>
          <a:p>
            <a:r>
              <a:rPr lang="en-AU" dirty="0">
                <a:solidFill>
                  <a:srgbClr val="000000"/>
                </a:solidFill>
                <a:latin typeface="Arial" panose="020B0604020202020204" pitchFamily="34" charset="0"/>
              </a:rPr>
              <a:t>Restrictive practices can be:</a:t>
            </a:r>
            <a:endParaRPr lang="en-AU" dirty="0"/>
          </a:p>
        </p:txBody>
      </p:sp>
      <p:pic>
        <p:nvPicPr>
          <p:cNvPr id="3" name="Picture 2">
            <a:extLst>
              <a:ext uri="{FF2B5EF4-FFF2-40B4-BE49-F238E27FC236}">
                <a16:creationId xmlns:a16="http://schemas.microsoft.com/office/drawing/2014/main" id="{A0F81064-ACEA-4C43-94CA-AF0A453C9BAA}"/>
              </a:ext>
            </a:extLst>
          </p:cNvPr>
          <p:cNvPicPr>
            <a:picLocks noChangeAspect="1"/>
          </p:cNvPicPr>
          <p:nvPr/>
        </p:nvPicPr>
        <p:blipFill>
          <a:blip r:embed="rId5"/>
          <a:stretch>
            <a:fillRect/>
          </a:stretch>
        </p:blipFill>
        <p:spPr>
          <a:xfrm>
            <a:off x="228600" y="2477199"/>
            <a:ext cx="8915400" cy="4380800"/>
          </a:xfrm>
          <a:prstGeom prst="rect">
            <a:avLst/>
          </a:prstGeom>
        </p:spPr>
      </p:pic>
      <p:sp>
        <p:nvSpPr>
          <p:cNvPr id="4" name="TextBox 3">
            <a:extLst>
              <a:ext uri="{FF2B5EF4-FFF2-40B4-BE49-F238E27FC236}">
                <a16:creationId xmlns:a16="http://schemas.microsoft.com/office/drawing/2014/main" id="{626AC27D-4EE0-4BCB-8921-7F520FCBDE21}"/>
              </a:ext>
            </a:extLst>
          </p:cNvPr>
          <p:cNvSpPr txBox="1"/>
          <p:nvPr/>
        </p:nvSpPr>
        <p:spPr>
          <a:xfrm>
            <a:off x="304800" y="748790"/>
            <a:ext cx="6172200" cy="923330"/>
          </a:xfrm>
          <a:prstGeom prst="rect">
            <a:avLst/>
          </a:prstGeom>
          <a:noFill/>
        </p:spPr>
        <p:txBody>
          <a:bodyPr wrap="square" rtlCol="0">
            <a:spAutoFit/>
          </a:bodyPr>
          <a:lstStyle/>
          <a:p>
            <a:r>
              <a:rPr lang="en-AU" b="1" dirty="0">
                <a:solidFill>
                  <a:srgbClr val="7BBC42"/>
                </a:solidFill>
                <a:latin typeface="FiraSans-Bold"/>
              </a:rPr>
              <a:t>Everyone in aged care has the right to be safe, treated with dignity and respect and receive high quality care and services.</a:t>
            </a:r>
          </a:p>
          <a:p>
            <a:endParaRPr lang="en-AU" dirty="0"/>
          </a:p>
        </p:txBody>
      </p:sp>
    </p:spTree>
    <p:extLst>
      <p:ext uri="{BB962C8B-B14F-4D97-AF65-F5344CB8AC3E}">
        <p14:creationId xmlns:p14="http://schemas.microsoft.com/office/powerpoint/2010/main" val="1070875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54EF097-D56A-E241-BFCB-D0A9F47C9A80}"/>
              </a:ext>
            </a:extLst>
          </p:cNvPr>
          <p:cNvSpPr txBox="1"/>
          <p:nvPr/>
        </p:nvSpPr>
        <p:spPr>
          <a:xfrm>
            <a:off x="304800" y="67594"/>
            <a:ext cx="4928616"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Restrictive Practices</a:t>
            </a:r>
          </a:p>
        </p:txBody>
      </p:sp>
      <p:pic>
        <p:nvPicPr>
          <p:cNvPr id="11" name="Picture 10">
            <a:extLst>
              <a:ext uri="{FF2B5EF4-FFF2-40B4-BE49-F238E27FC236}">
                <a16:creationId xmlns:a16="http://schemas.microsoft.com/office/drawing/2014/main" id="{00E0D2F9-4BC9-4002-AEA5-13AC3E6ED7E7}"/>
              </a:ext>
            </a:extLst>
          </p:cNvPr>
          <p:cNvPicPr>
            <a:picLocks noChangeAspect="1"/>
          </p:cNvPicPr>
          <p:nvPr/>
        </p:nvPicPr>
        <p:blipFill>
          <a:blip r:embed="rId4"/>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57CA0CA9-B6DF-4BCD-87AF-E8158C4BECD3}"/>
              </a:ext>
            </a:extLst>
          </p:cNvPr>
          <p:cNvSpPr/>
          <p:nvPr/>
        </p:nvSpPr>
        <p:spPr>
          <a:xfrm>
            <a:off x="304800" y="1734417"/>
            <a:ext cx="8991600" cy="4093428"/>
          </a:xfrm>
          <a:prstGeom prst="rect">
            <a:avLst/>
          </a:prstGeom>
        </p:spPr>
        <p:txBody>
          <a:bodyPr wrap="square">
            <a:spAutoFit/>
          </a:bodyPr>
          <a:lstStyle/>
          <a:p>
            <a:r>
              <a:rPr lang="en-AU" sz="2000" dirty="0"/>
              <a:t>Restrictive practices refer to any practice or intervention restricting the rights or freedom of people receiving aged care.</a:t>
            </a:r>
          </a:p>
          <a:p>
            <a:endParaRPr lang="en-AU" sz="2000" dirty="0"/>
          </a:p>
          <a:p>
            <a:r>
              <a:rPr lang="en-AU" sz="2000" dirty="0"/>
              <a:t>If required, restrictive practices must only be used:</a:t>
            </a:r>
          </a:p>
          <a:p>
            <a:endParaRPr lang="en-AU" sz="2000" dirty="0"/>
          </a:p>
          <a:p>
            <a:pPr marL="285750" indent="-285750">
              <a:buFont typeface="Arial" panose="020B0604020202020204" pitchFamily="34" charset="0"/>
              <a:buChar char="•"/>
            </a:pPr>
            <a:r>
              <a:rPr lang="en-AU" sz="2000" dirty="0"/>
              <a:t>in the least restrictive form</a:t>
            </a:r>
          </a:p>
          <a:p>
            <a:pPr marL="285750" indent="-285750">
              <a:buFont typeface="Arial" panose="020B0604020202020204" pitchFamily="34" charset="0"/>
              <a:buChar char="•"/>
            </a:pPr>
            <a:r>
              <a:rPr lang="en-AU" sz="2000" dirty="0"/>
              <a:t>for the shortest period</a:t>
            </a:r>
          </a:p>
          <a:p>
            <a:pPr marL="285750" indent="-285750">
              <a:buFont typeface="Arial" panose="020B0604020202020204" pitchFamily="34" charset="0"/>
              <a:buChar char="•"/>
            </a:pPr>
            <a:r>
              <a:rPr lang="en-AU" sz="2000" dirty="0"/>
              <a:t>to prevent harm to an aged care recipient or other people</a:t>
            </a:r>
          </a:p>
          <a:p>
            <a:pPr marL="285750" indent="-285750">
              <a:buFont typeface="Arial" panose="020B0604020202020204" pitchFamily="34" charset="0"/>
              <a:buChar char="•"/>
            </a:pPr>
            <a:r>
              <a:rPr lang="en-AU" sz="2000" dirty="0"/>
              <a:t>only after careful consideration about how it may affect the aged care recipient,</a:t>
            </a:r>
          </a:p>
          <a:p>
            <a:pPr marL="285750" indent="-285750">
              <a:buFont typeface="Arial" panose="020B0604020202020204" pitchFamily="34" charset="0"/>
              <a:buChar char="•"/>
            </a:pPr>
            <a:r>
              <a:rPr lang="en-US" sz="2000" dirty="0"/>
              <a:t>A</a:t>
            </a:r>
            <a:r>
              <a:rPr lang="en-AU" sz="2000" dirty="0" err="1"/>
              <a:t>nd</a:t>
            </a:r>
            <a:r>
              <a:rPr lang="en-AU" sz="2000" dirty="0"/>
              <a:t> never be used as a punishment.</a:t>
            </a:r>
          </a:p>
          <a:p>
            <a:pPr marL="285750" indent="-285750">
              <a:buFont typeface="Arial" panose="020B0604020202020204" pitchFamily="34" charset="0"/>
              <a:buChar char="•"/>
            </a:pPr>
            <a:endParaRPr lang="en-US" sz="2000" dirty="0"/>
          </a:p>
          <a:p>
            <a:r>
              <a:rPr lang="en-AU" sz="2000" b="1" i="1" dirty="0">
                <a:solidFill>
                  <a:srgbClr val="FF0000"/>
                </a:solidFill>
              </a:rPr>
              <a:t>If you are concerned that restrictive practices are being used, please contact the team at Community Interlink immediately.</a:t>
            </a:r>
          </a:p>
        </p:txBody>
      </p:sp>
      <p:sp>
        <p:nvSpPr>
          <p:cNvPr id="4" name="TextBox 3">
            <a:extLst>
              <a:ext uri="{FF2B5EF4-FFF2-40B4-BE49-F238E27FC236}">
                <a16:creationId xmlns:a16="http://schemas.microsoft.com/office/drawing/2014/main" id="{626AC27D-4EE0-4BCB-8921-7F520FCBDE21}"/>
              </a:ext>
            </a:extLst>
          </p:cNvPr>
          <p:cNvSpPr txBox="1"/>
          <p:nvPr/>
        </p:nvSpPr>
        <p:spPr>
          <a:xfrm>
            <a:off x="304800" y="748790"/>
            <a:ext cx="6172200" cy="923330"/>
          </a:xfrm>
          <a:prstGeom prst="rect">
            <a:avLst/>
          </a:prstGeom>
          <a:noFill/>
        </p:spPr>
        <p:txBody>
          <a:bodyPr wrap="square" rtlCol="0">
            <a:spAutoFit/>
          </a:bodyPr>
          <a:lstStyle/>
          <a:p>
            <a:r>
              <a:rPr lang="en-AU" b="1" dirty="0">
                <a:solidFill>
                  <a:srgbClr val="7BBC42"/>
                </a:solidFill>
                <a:latin typeface="FiraSans-Bold"/>
              </a:rPr>
              <a:t>Everyone in aged care has the right to be safe, treated with dignity and respect and receive high quality care and services.</a:t>
            </a:r>
          </a:p>
          <a:p>
            <a:endParaRPr lang="en-AU" dirty="0"/>
          </a:p>
        </p:txBody>
      </p:sp>
    </p:spTree>
    <p:extLst>
      <p:ext uri="{BB962C8B-B14F-4D97-AF65-F5344CB8AC3E}">
        <p14:creationId xmlns:p14="http://schemas.microsoft.com/office/powerpoint/2010/main" val="1335928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228600" y="594826"/>
            <a:ext cx="61722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Open Disclosure</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3" name="Rectangle 2">
            <a:extLst>
              <a:ext uri="{FF2B5EF4-FFF2-40B4-BE49-F238E27FC236}">
                <a16:creationId xmlns:a16="http://schemas.microsoft.com/office/drawing/2014/main" id="{0DFBF287-FC66-417D-B56E-A2E728E937F7}"/>
              </a:ext>
            </a:extLst>
          </p:cNvPr>
          <p:cNvSpPr/>
          <p:nvPr/>
        </p:nvSpPr>
        <p:spPr>
          <a:xfrm>
            <a:off x="304800" y="2103557"/>
            <a:ext cx="8305800" cy="4462760"/>
          </a:xfrm>
          <a:prstGeom prst="rect">
            <a:avLst/>
          </a:prstGeom>
        </p:spPr>
        <p:txBody>
          <a:bodyPr wrap="square">
            <a:spAutoFit/>
          </a:bodyPr>
          <a:lstStyle/>
          <a:p>
            <a:pPr marL="342900" indent="-342900">
              <a:buFont typeface="Arial" panose="020B0604020202020204" pitchFamily="34" charset="0"/>
              <a:buChar char="•"/>
            </a:pPr>
            <a:r>
              <a:rPr lang="en-AU" sz="2000" dirty="0"/>
              <a:t>Open Disclosure is the open discussion that an aged care provider has with consumers when something goes wrong that has harmed or had the potential to cause harm to a consumer. </a:t>
            </a:r>
          </a:p>
          <a:p>
            <a:pPr marL="342900" indent="-342900">
              <a:buFont typeface="Arial" panose="020B0604020202020204" pitchFamily="34" charset="0"/>
              <a:buChar char="•"/>
            </a:pPr>
            <a:endParaRPr lang="en-AU" sz="800" dirty="0"/>
          </a:p>
          <a:p>
            <a:pPr marL="342900" indent="-342900">
              <a:buFont typeface="Arial" panose="020B0604020202020204" pitchFamily="34" charset="0"/>
              <a:buChar char="•"/>
            </a:pPr>
            <a:r>
              <a:rPr lang="en-AU" sz="2000" dirty="0"/>
              <a:t>Open Disclosure refers to the practice of communicating with a consumer when things go wrong, addressing any immediate needs or concerns and providing support, apologising and explaining the steps the provider has taken to prevent it happening again. </a:t>
            </a:r>
          </a:p>
          <a:p>
            <a:pPr marL="342900" indent="-342900">
              <a:buFont typeface="Arial" panose="020B0604020202020204" pitchFamily="34" charset="0"/>
              <a:buChar char="•"/>
            </a:pPr>
            <a:endParaRPr lang="en-AU" sz="800" dirty="0"/>
          </a:p>
          <a:p>
            <a:pPr marL="342900" indent="-342900">
              <a:buFont typeface="Arial" panose="020B0604020202020204" pitchFamily="34" charset="0"/>
              <a:buChar char="•"/>
            </a:pPr>
            <a:r>
              <a:rPr lang="en-AU" sz="2000" dirty="0"/>
              <a:t>Open Disclosure may also involve the consumer’s family, carers, and other support people and representatives when a consumer would like them to be involved.</a:t>
            </a:r>
          </a:p>
          <a:p>
            <a:endParaRPr lang="en-AU" sz="800" dirty="0"/>
          </a:p>
          <a:p>
            <a:pPr marL="342900" indent="-342900">
              <a:buFont typeface="Arial" panose="020B0604020202020204" pitchFamily="34" charset="0"/>
              <a:buChar char="•"/>
            </a:pPr>
            <a:r>
              <a:rPr lang="en-AU" sz="2000" b="1" i="1" dirty="0">
                <a:solidFill>
                  <a:srgbClr val="FF0000"/>
                </a:solidFill>
              </a:rPr>
              <a:t>Please contact the team at Community Interlink immediately if you feel there is an incident that requires the use of Open Disclosure.</a:t>
            </a:r>
          </a:p>
          <a:p>
            <a:pPr marL="342900" indent="-342900">
              <a:buFont typeface="Arial" panose="020B0604020202020204" pitchFamily="34" charset="0"/>
              <a:buChar char="•"/>
            </a:pPr>
            <a:endParaRPr lang="en-AU" sz="2000" dirty="0"/>
          </a:p>
        </p:txBody>
      </p:sp>
      <p:sp>
        <p:nvSpPr>
          <p:cNvPr id="8" name="TextBox 7">
            <a:extLst>
              <a:ext uri="{FF2B5EF4-FFF2-40B4-BE49-F238E27FC236}">
                <a16:creationId xmlns:a16="http://schemas.microsoft.com/office/drawing/2014/main" id="{87182041-60C1-43FF-8B2F-738DC001C55C}"/>
              </a:ext>
            </a:extLst>
          </p:cNvPr>
          <p:cNvSpPr txBox="1"/>
          <p:nvPr/>
        </p:nvSpPr>
        <p:spPr>
          <a:xfrm>
            <a:off x="304800" y="1600200"/>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Open Disclosure</a:t>
            </a:r>
          </a:p>
        </p:txBody>
      </p:sp>
    </p:spTree>
    <p:extLst>
      <p:ext uri="{BB962C8B-B14F-4D97-AF65-F5344CB8AC3E}">
        <p14:creationId xmlns:p14="http://schemas.microsoft.com/office/powerpoint/2010/main" val="128132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228600" y="594826"/>
            <a:ext cx="61722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Open Disclosure</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8" name="TextBox 7">
            <a:extLst>
              <a:ext uri="{FF2B5EF4-FFF2-40B4-BE49-F238E27FC236}">
                <a16:creationId xmlns:a16="http://schemas.microsoft.com/office/drawing/2014/main" id="{87182041-60C1-43FF-8B2F-738DC001C55C}"/>
              </a:ext>
            </a:extLst>
          </p:cNvPr>
          <p:cNvSpPr txBox="1"/>
          <p:nvPr/>
        </p:nvSpPr>
        <p:spPr>
          <a:xfrm>
            <a:off x="304800" y="1600200"/>
            <a:ext cx="78486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There are 5 main elements of Open Disclosure</a:t>
            </a:r>
          </a:p>
        </p:txBody>
      </p:sp>
      <p:pic>
        <p:nvPicPr>
          <p:cNvPr id="2" name="Picture 1">
            <a:extLst>
              <a:ext uri="{FF2B5EF4-FFF2-40B4-BE49-F238E27FC236}">
                <a16:creationId xmlns:a16="http://schemas.microsoft.com/office/drawing/2014/main" id="{E064518E-A99F-4E3A-9D3D-81FDAD8DEC2B}"/>
              </a:ext>
            </a:extLst>
          </p:cNvPr>
          <p:cNvPicPr>
            <a:picLocks noChangeAspect="1"/>
          </p:cNvPicPr>
          <p:nvPr/>
        </p:nvPicPr>
        <p:blipFill>
          <a:blip r:embed="rId4"/>
          <a:stretch>
            <a:fillRect/>
          </a:stretch>
        </p:blipFill>
        <p:spPr>
          <a:xfrm>
            <a:off x="990600" y="2071989"/>
            <a:ext cx="6800850" cy="4171950"/>
          </a:xfrm>
          <a:prstGeom prst="rect">
            <a:avLst/>
          </a:prstGeom>
        </p:spPr>
      </p:pic>
    </p:spTree>
    <p:extLst>
      <p:ext uri="{BB962C8B-B14F-4D97-AF65-F5344CB8AC3E}">
        <p14:creationId xmlns:p14="http://schemas.microsoft.com/office/powerpoint/2010/main" val="566851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228600" y="594826"/>
            <a:ext cx="61722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Feedback / Complaints</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3" name="Rectangle 2">
            <a:extLst>
              <a:ext uri="{FF2B5EF4-FFF2-40B4-BE49-F238E27FC236}">
                <a16:creationId xmlns:a16="http://schemas.microsoft.com/office/drawing/2014/main" id="{EAF6E559-80C5-4C20-99A0-749F910B4426}"/>
              </a:ext>
            </a:extLst>
          </p:cNvPr>
          <p:cNvSpPr/>
          <p:nvPr/>
        </p:nvSpPr>
        <p:spPr>
          <a:xfrm>
            <a:off x="304800" y="1527427"/>
            <a:ext cx="8534400" cy="4647426"/>
          </a:xfrm>
          <a:prstGeom prst="rect">
            <a:avLst/>
          </a:prstGeom>
        </p:spPr>
        <p:txBody>
          <a:bodyPr wrap="square">
            <a:spAutoFit/>
          </a:bodyPr>
          <a:lstStyle/>
          <a:p>
            <a:r>
              <a:rPr lang="en-AU" sz="1600" dirty="0"/>
              <a:t>Aged care providers, workers and responsible persons need to make sure their services suit the needs of older people and they are acting in line with the Strengthened Aged Care Quality Standards, the Statement of Rights and the Aged Care Code of Conduct.  Meeting these obligations makes sure that everyone receiving aged care is treated with dignity and respect.</a:t>
            </a:r>
          </a:p>
          <a:p>
            <a:endParaRPr lang="en-AU" sz="1600" dirty="0"/>
          </a:p>
          <a:p>
            <a:r>
              <a:rPr lang="en-AU" sz="1600" dirty="0">
                <a:solidFill>
                  <a:srgbClr val="82206F"/>
                </a:solidFill>
              </a:rPr>
              <a:t>What to do if you have a concern</a:t>
            </a:r>
          </a:p>
          <a:p>
            <a:endParaRPr lang="en-AU" sz="800" dirty="0">
              <a:solidFill>
                <a:srgbClr val="82206F"/>
              </a:solidFill>
            </a:endParaRPr>
          </a:p>
          <a:p>
            <a:r>
              <a:rPr lang="en-AU" sz="1600" dirty="0"/>
              <a:t>Talking to </a:t>
            </a:r>
            <a:r>
              <a:rPr lang="en-AU" sz="1600" b="1" dirty="0"/>
              <a:t>Community Interlink </a:t>
            </a:r>
            <a:r>
              <a:rPr lang="en-AU" sz="1600" dirty="0"/>
              <a:t>about your concern can help resolve the issue quickly and improve the quality of care for everyone.  It’s safe to speak up.  A provider, worker or responsible person can’t punish you or treat you differently for making a complaint.  If you don’t feel comfortable talking to the provider, you can speak with the Aged Care Quality and Safety Commission.</a:t>
            </a:r>
          </a:p>
          <a:p>
            <a:endParaRPr lang="en-AU" sz="800" dirty="0"/>
          </a:p>
          <a:p>
            <a:r>
              <a:rPr lang="en-AU" sz="1600" dirty="0"/>
              <a:t>Anyone can make a complaint to us, including:</a:t>
            </a:r>
          </a:p>
          <a:p>
            <a:pPr marL="285750" indent="-285750">
              <a:buFont typeface="Arial" panose="020B0604020202020204" pitchFamily="34" charset="0"/>
              <a:buChar char="•"/>
            </a:pPr>
            <a:r>
              <a:rPr lang="en-AU" sz="1600" dirty="0"/>
              <a:t>people receiving aged care</a:t>
            </a:r>
          </a:p>
          <a:p>
            <a:pPr marL="285750" indent="-285750">
              <a:buFont typeface="Arial" panose="020B0604020202020204" pitchFamily="34" charset="0"/>
              <a:buChar char="•"/>
            </a:pPr>
            <a:r>
              <a:rPr lang="en-AU" sz="1600" dirty="0"/>
              <a:t>family, friends, carers and supporters of people who receive aged care</a:t>
            </a:r>
          </a:p>
          <a:p>
            <a:pPr marL="285750" indent="-285750">
              <a:buFont typeface="Arial" panose="020B0604020202020204" pitchFamily="34" charset="0"/>
              <a:buChar char="•"/>
            </a:pPr>
            <a:r>
              <a:rPr lang="en-AU" sz="1600" dirty="0"/>
              <a:t>aged care workers and volunteers</a:t>
            </a:r>
          </a:p>
          <a:p>
            <a:pPr marL="285750" indent="-285750">
              <a:buFont typeface="Arial" panose="020B0604020202020204" pitchFamily="34" charset="0"/>
              <a:buChar char="•"/>
            </a:pPr>
            <a:r>
              <a:rPr lang="en-AU" sz="1600" dirty="0"/>
              <a:t>health and medical professionals.</a:t>
            </a:r>
          </a:p>
          <a:p>
            <a:endParaRPr lang="en-AU" sz="800" dirty="0"/>
          </a:p>
          <a:p>
            <a:r>
              <a:rPr lang="en-AU" sz="1600" dirty="0"/>
              <a:t>You can stay anonymous if you want. If you're making a complaint for someone else, let them know. They have a right to be involved.</a:t>
            </a:r>
          </a:p>
        </p:txBody>
      </p:sp>
      <p:pic>
        <p:nvPicPr>
          <p:cNvPr id="4" name="Picture 3">
            <a:extLst>
              <a:ext uri="{FF2B5EF4-FFF2-40B4-BE49-F238E27FC236}">
                <a16:creationId xmlns:a16="http://schemas.microsoft.com/office/drawing/2014/main" id="{57E82D46-5973-44BB-977F-E86BBDB7B14E}"/>
              </a:ext>
            </a:extLst>
          </p:cNvPr>
          <p:cNvPicPr>
            <a:picLocks noChangeAspect="1"/>
          </p:cNvPicPr>
          <p:nvPr/>
        </p:nvPicPr>
        <p:blipFill>
          <a:blip r:embed="rId4"/>
          <a:stretch>
            <a:fillRect/>
          </a:stretch>
        </p:blipFill>
        <p:spPr>
          <a:xfrm>
            <a:off x="6891825" y="4191000"/>
            <a:ext cx="1971993" cy="1361417"/>
          </a:xfrm>
          <a:prstGeom prst="rect">
            <a:avLst/>
          </a:prstGeom>
        </p:spPr>
      </p:pic>
    </p:spTree>
    <p:extLst>
      <p:ext uri="{BB962C8B-B14F-4D97-AF65-F5344CB8AC3E}">
        <p14:creationId xmlns:p14="http://schemas.microsoft.com/office/powerpoint/2010/main" val="3848998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81000" y="533400"/>
            <a:ext cx="61722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Whistleblower reporting</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2" name="Rectangle 1">
            <a:extLst>
              <a:ext uri="{FF2B5EF4-FFF2-40B4-BE49-F238E27FC236}">
                <a16:creationId xmlns:a16="http://schemas.microsoft.com/office/drawing/2014/main" id="{6AD09FE4-EBBA-4C4F-A776-B23AE088BA18}"/>
              </a:ext>
            </a:extLst>
          </p:cNvPr>
          <p:cNvSpPr/>
          <p:nvPr/>
        </p:nvSpPr>
        <p:spPr>
          <a:xfrm>
            <a:off x="381000" y="1447800"/>
            <a:ext cx="8610600" cy="4893647"/>
          </a:xfrm>
          <a:prstGeom prst="rect">
            <a:avLst/>
          </a:prstGeom>
        </p:spPr>
        <p:txBody>
          <a:bodyPr wrap="square">
            <a:spAutoFit/>
          </a:bodyPr>
          <a:lstStyle/>
          <a:p>
            <a:r>
              <a:rPr lang="en-AU" sz="1600" dirty="0"/>
              <a:t>The new Aged Care Act protects </a:t>
            </a:r>
            <a:r>
              <a:rPr lang="en-AU" sz="1600" dirty="0" err="1"/>
              <a:t>Whistleblowers</a:t>
            </a:r>
            <a:r>
              <a:rPr lang="en-AU" sz="1600" dirty="0"/>
              <a:t> – people who call out wrongdoing in aged care.  This is to make sure older people, people who are close to them, and aged care workers can report information without fear that they will be punished or treated unfairly.  People can make a report to:</a:t>
            </a:r>
          </a:p>
          <a:p>
            <a:pPr marL="1347788" indent="-184150">
              <a:buFont typeface="Arial" panose="020B0604020202020204" pitchFamily="34" charset="0"/>
              <a:buChar char="•"/>
            </a:pPr>
            <a:r>
              <a:rPr lang="en-AU" sz="1600" dirty="0"/>
              <a:t>the Commission</a:t>
            </a:r>
          </a:p>
          <a:p>
            <a:pPr marL="1347788" indent="-184150">
              <a:buFont typeface="Arial" panose="020B0604020202020204" pitchFamily="34" charset="0"/>
              <a:buChar char="•"/>
            </a:pPr>
            <a:r>
              <a:rPr lang="en-AU" sz="1600" dirty="0"/>
              <a:t>the Department of Ageing, or an official of the department</a:t>
            </a:r>
          </a:p>
          <a:p>
            <a:pPr marL="1347788" indent="-184150">
              <a:buFont typeface="Arial" panose="020B0604020202020204" pitchFamily="34" charset="0"/>
              <a:buChar char="•"/>
            </a:pPr>
            <a:r>
              <a:rPr lang="en-AU" sz="1600" dirty="0"/>
              <a:t>a registered provider such as </a:t>
            </a:r>
            <a:r>
              <a:rPr lang="en-AU" sz="1600" b="1" dirty="0"/>
              <a:t>Community Interlink – (03) 5823 6500</a:t>
            </a:r>
          </a:p>
          <a:p>
            <a:pPr marL="1347788" indent="-184150">
              <a:buFont typeface="Arial" panose="020B0604020202020204" pitchFamily="34" charset="0"/>
              <a:buChar char="•"/>
            </a:pPr>
            <a:r>
              <a:rPr lang="en-AU" sz="1600" dirty="0"/>
              <a:t>a responsible person of a registered provider</a:t>
            </a:r>
          </a:p>
          <a:p>
            <a:pPr marL="1347788" indent="-184150">
              <a:buFont typeface="Arial" panose="020B0604020202020204" pitchFamily="34" charset="0"/>
              <a:buChar char="•"/>
            </a:pPr>
            <a:r>
              <a:rPr lang="en-AU" sz="1600" dirty="0"/>
              <a:t>an aged care worker of a registered provider</a:t>
            </a:r>
          </a:p>
          <a:p>
            <a:pPr marL="1347788" indent="-184150">
              <a:buFont typeface="Arial" panose="020B0604020202020204" pitchFamily="34" charset="0"/>
              <a:buChar char="•"/>
            </a:pPr>
            <a:r>
              <a:rPr lang="en-AU" sz="1600" dirty="0"/>
              <a:t>a police officer</a:t>
            </a:r>
          </a:p>
          <a:p>
            <a:pPr marL="1347788" indent="-184150">
              <a:buFont typeface="Arial" panose="020B0604020202020204" pitchFamily="34" charset="0"/>
              <a:buChar char="•"/>
            </a:pPr>
            <a:r>
              <a:rPr lang="en-AU" sz="1600" dirty="0"/>
              <a:t>an independent aged care advocate.</a:t>
            </a:r>
          </a:p>
          <a:p>
            <a:pPr marL="285750" indent="-285750">
              <a:buFont typeface="Arial" panose="020B0604020202020204" pitchFamily="34" charset="0"/>
              <a:buChar char="•"/>
            </a:pPr>
            <a:endParaRPr lang="en-AU" sz="800" dirty="0"/>
          </a:p>
          <a:p>
            <a:r>
              <a:rPr lang="en-AU" sz="1600" dirty="0"/>
              <a:t>People can make the report in person, over the phone or Email </a:t>
            </a:r>
            <a:r>
              <a:rPr lang="en-AU" sz="1600" dirty="0">
                <a:hlinkClick r:id="rId4"/>
              </a:rPr>
              <a:t>whistleblower@gvhealth.org.au</a:t>
            </a:r>
            <a:r>
              <a:rPr lang="en-AU" sz="1600" dirty="0"/>
              <a:t>   </a:t>
            </a:r>
          </a:p>
          <a:p>
            <a:r>
              <a:rPr lang="en-AU" sz="1600" dirty="0"/>
              <a:t>All whistleblowing reports should be taken seriously and people can choose to remain anonymous.</a:t>
            </a:r>
          </a:p>
          <a:p>
            <a:endParaRPr lang="en-AU" sz="800" dirty="0"/>
          </a:p>
          <a:p>
            <a:r>
              <a:rPr lang="en-AU" sz="1600" dirty="0"/>
              <a:t>The report can be made about someone who has not followed the aged care law, or more broadly, about an organisation that hasn’t followed the aged care law.</a:t>
            </a:r>
          </a:p>
          <a:p>
            <a:endParaRPr lang="en-AU" sz="800" dirty="0"/>
          </a:p>
          <a:p>
            <a:r>
              <a:rPr lang="en-AU" sz="1600" dirty="0"/>
              <a:t>If someone makes a report, they will be protected from any negative results that come from making the report and have their identities or identifying information protected, unless for example, where it is necessary to share information with the ACQSC or a lawyer, or to prevent a serious threat to a person or people.</a:t>
            </a:r>
          </a:p>
        </p:txBody>
      </p:sp>
    </p:spTree>
    <p:extLst>
      <p:ext uri="{BB962C8B-B14F-4D97-AF65-F5344CB8AC3E}">
        <p14:creationId xmlns:p14="http://schemas.microsoft.com/office/powerpoint/2010/main" val="1025129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04800" y="414177"/>
            <a:ext cx="6157404"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Advocacy</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4" name="Rectangle 3">
            <a:extLst>
              <a:ext uri="{FF2B5EF4-FFF2-40B4-BE49-F238E27FC236}">
                <a16:creationId xmlns:a16="http://schemas.microsoft.com/office/drawing/2014/main" id="{9E26C9A6-A0DD-4129-BE85-150C5E6B7F35}"/>
              </a:ext>
            </a:extLst>
          </p:cNvPr>
          <p:cNvSpPr/>
          <p:nvPr/>
        </p:nvSpPr>
        <p:spPr>
          <a:xfrm>
            <a:off x="304799" y="1720840"/>
            <a:ext cx="8287327" cy="3839513"/>
          </a:xfrm>
          <a:prstGeom prst="rect">
            <a:avLst/>
          </a:prstGeom>
        </p:spPr>
        <p:txBody>
          <a:bodyPr wrap="square">
            <a:spAutoFit/>
          </a:bodyPr>
          <a:lstStyle/>
          <a:p>
            <a:r>
              <a:rPr lang="en-AU" dirty="0">
                <a:solidFill>
                  <a:srgbClr val="82206F"/>
                </a:solidFill>
              </a:rPr>
              <a:t>Advocacy is defined as </a:t>
            </a:r>
            <a:r>
              <a:rPr lang="en-AU" i="1" dirty="0">
                <a:solidFill>
                  <a:srgbClr val="82206F"/>
                </a:solidFill>
              </a:rPr>
              <a:t>‘the process of standing alongside an individual and speaking out on their behalf in a way that represents the best interests of that person’. </a:t>
            </a:r>
          </a:p>
          <a:p>
            <a:endParaRPr lang="en-AU" dirty="0"/>
          </a:p>
          <a:p>
            <a:r>
              <a:rPr lang="en-AU" dirty="0"/>
              <a:t>An advocate will assist the consumer to achieve the best outcome for them, if we cannot assist them to do so. </a:t>
            </a:r>
          </a:p>
          <a:p>
            <a:endParaRPr lang="en-AU" dirty="0"/>
          </a:p>
          <a:p>
            <a:pPr>
              <a:spcBef>
                <a:spcPts val="300"/>
              </a:spcBef>
              <a:spcAft>
                <a:spcPts val="300"/>
              </a:spcAft>
            </a:pPr>
            <a:r>
              <a:rPr lang="en-AU" dirty="0"/>
              <a:t>An advocate can: </a:t>
            </a:r>
          </a:p>
          <a:p>
            <a:pPr marL="534988" indent="-174625">
              <a:spcBef>
                <a:spcPts val="300"/>
              </a:spcBef>
              <a:spcAft>
                <a:spcPts val="300"/>
              </a:spcAft>
            </a:pPr>
            <a:r>
              <a:rPr lang="en-AU" dirty="0"/>
              <a:t>• provide consumers with information about their rights and responsibilities </a:t>
            </a:r>
          </a:p>
          <a:p>
            <a:pPr marL="534988" indent="-174625">
              <a:spcBef>
                <a:spcPts val="300"/>
              </a:spcBef>
              <a:spcAft>
                <a:spcPts val="300"/>
              </a:spcAft>
            </a:pPr>
            <a:r>
              <a:rPr lang="en-AU" dirty="0"/>
              <a:t>• support consumers in making decisions that affect their quality of life </a:t>
            </a:r>
          </a:p>
          <a:p>
            <a:pPr marL="534988" indent="-174625">
              <a:spcBef>
                <a:spcPts val="300"/>
              </a:spcBef>
              <a:spcAft>
                <a:spcPts val="300"/>
              </a:spcAft>
            </a:pPr>
            <a:r>
              <a:rPr lang="en-AU" dirty="0"/>
              <a:t>• discuss consumers options for taking action </a:t>
            </a:r>
          </a:p>
          <a:p>
            <a:pPr marL="534988" indent="-174625">
              <a:spcBef>
                <a:spcPts val="300"/>
              </a:spcBef>
              <a:spcAft>
                <a:spcPts val="300"/>
              </a:spcAft>
            </a:pPr>
            <a:r>
              <a:rPr lang="en-AU" dirty="0"/>
              <a:t>• support consumers to raise a concern or complaint with an organisation  </a:t>
            </a:r>
          </a:p>
          <a:p>
            <a:pPr marL="534988" indent="-174625">
              <a:spcBef>
                <a:spcPts val="300"/>
              </a:spcBef>
              <a:spcAft>
                <a:spcPts val="300"/>
              </a:spcAft>
            </a:pPr>
            <a:r>
              <a:rPr lang="en-AU" dirty="0"/>
              <a:t>• increase the consumers skills and knowledge to advocate for themselves</a:t>
            </a:r>
          </a:p>
        </p:txBody>
      </p:sp>
    </p:spTree>
    <p:extLst>
      <p:ext uri="{BB962C8B-B14F-4D97-AF65-F5344CB8AC3E}">
        <p14:creationId xmlns:p14="http://schemas.microsoft.com/office/powerpoint/2010/main" val="2809810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04800" y="414177"/>
            <a:ext cx="6157404"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Advocacy</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3" name="Picture 2">
            <a:extLst>
              <a:ext uri="{FF2B5EF4-FFF2-40B4-BE49-F238E27FC236}">
                <a16:creationId xmlns:a16="http://schemas.microsoft.com/office/drawing/2014/main" id="{6BEBE045-5E2A-4DE0-ACAA-CFB5416A5710}"/>
              </a:ext>
            </a:extLst>
          </p:cNvPr>
          <p:cNvPicPr>
            <a:picLocks noChangeAspect="1"/>
          </p:cNvPicPr>
          <p:nvPr/>
        </p:nvPicPr>
        <p:blipFill>
          <a:blip r:embed="rId4"/>
          <a:stretch>
            <a:fillRect/>
          </a:stretch>
        </p:blipFill>
        <p:spPr>
          <a:xfrm>
            <a:off x="292237" y="1524000"/>
            <a:ext cx="8559526" cy="4797968"/>
          </a:xfrm>
          <a:prstGeom prst="rect">
            <a:avLst/>
          </a:prstGeom>
        </p:spPr>
      </p:pic>
    </p:spTree>
    <p:extLst>
      <p:ext uri="{BB962C8B-B14F-4D97-AF65-F5344CB8AC3E}">
        <p14:creationId xmlns:p14="http://schemas.microsoft.com/office/powerpoint/2010/main" val="2598444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400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Aged Care Code of Conduct</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3" name="Rectangle 2">
            <a:extLst>
              <a:ext uri="{FF2B5EF4-FFF2-40B4-BE49-F238E27FC236}">
                <a16:creationId xmlns:a16="http://schemas.microsoft.com/office/drawing/2014/main" id="{DFDB5031-5709-4F6F-82BA-30D0842A7980}"/>
              </a:ext>
            </a:extLst>
          </p:cNvPr>
          <p:cNvSpPr/>
          <p:nvPr/>
        </p:nvSpPr>
        <p:spPr>
          <a:xfrm>
            <a:off x="304800" y="1443631"/>
            <a:ext cx="8686800" cy="4678204"/>
          </a:xfrm>
          <a:prstGeom prst="rect">
            <a:avLst/>
          </a:prstGeom>
        </p:spPr>
        <p:txBody>
          <a:bodyPr wrap="square">
            <a:spAutoFit/>
          </a:bodyPr>
          <a:lstStyle/>
          <a:p>
            <a:pPr fontAlgn="base"/>
            <a:r>
              <a:rPr lang="en-AU" dirty="0">
                <a:latin typeface="Lato"/>
                <a:cs typeface="Segoe UI Light" panose="020B0502040204020203" pitchFamily="34" charset="0"/>
              </a:rPr>
              <a:t>The updated Code of Conduct for Aged Care was introduced on 1 November 2025. </a:t>
            </a:r>
          </a:p>
          <a:p>
            <a:pPr fontAlgn="base"/>
            <a:endParaRPr lang="en-AU" sz="1400" dirty="0">
              <a:latin typeface="Lato"/>
              <a:cs typeface="Segoe UI Light" panose="020B0502040204020203" pitchFamily="34" charset="0"/>
            </a:endParaRPr>
          </a:p>
          <a:p>
            <a:pPr fontAlgn="base"/>
            <a:r>
              <a:rPr lang="en-AU" b="1" dirty="0">
                <a:solidFill>
                  <a:srgbClr val="00B050"/>
                </a:solidFill>
                <a:latin typeface="Lato"/>
                <a:cs typeface="Segoe UI Light" panose="020B0502040204020203" pitchFamily="34" charset="0"/>
              </a:rPr>
              <a:t>The Code: </a:t>
            </a:r>
          </a:p>
          <a:p>
            <a:pPr fontAlgn="base"/>
            <a:endParaRPr lang="en-AU" sz="800" dirty="0">
              <a:latin typeface="Lato"/>
              <a:cs typeface="Segoe UI Light" panose="020B0502040204020203" pitchFamily="34" charset="0"/>
            </a:endParaRPr>
          </a:p>
          <a:p>
            <a:pPr marL="265113" lvl="1" indent="-173038" fontAlgn="base"/>
            <a:r>
              <a:rPr lang="en-AU" dirty="0">
                <a:latin typeface="Lato"/>
                <a:cs typeface="Segoe UI Light" panose="020B0502040204020203" pitchFamily="34" charset="0"/>
              </a:rPr>
              <a:t>• sets out how registered providers (providers) and their aged care workers and responsible persons </a:t>
            </a:r>
            <a:r>
              <a:rPr lang="en-AU" b="1" dirty="0">
                <a:latin typeface="Lato"/>
                <a:cs typeface="Segoe UI Light" panose="020B0502040204020203" pitchFamily="34" charset="0"/>
              </a:rPr>
              <a:t>must behave and treat people </a:t>
            </a:r>
            <a:r>
              <a:rPr lang="en-AU" dirty="0">
                <a:latin typeface="Lato"/>
                <a:cs typeface="Segoe UI Light" panose="020B0502040204020203" pitchFamily="34" charset="0"/>
              </a:rPr>
              <a:t>when delivering funded aged care services</a:t>
            </a:r>
          </a:p>
          <a:p>
            <a:pPr marL="265113" lvl="1" indent="-173038" fontAlgn="base"/>
            <a:r>
              <a:rPr lang="en-AU" sz="800" dirty="0">
                <a:latin typeface="Lato"/>
                <a:cs typeface="Segoe UI Light" panose="020B0502040204020203" pitchFamily="34" charset="0"/>
              </a:rPr>
              <a:t> </a:t>
            </a:r>
          </a:p>
          <a:p>
            <a:pPr marL="265113" lvl="1" indent="-173038" fontAlgn="base"/>
            <a:r>
              <a:rPr lang="en-AU" dirty="0">
                <a:latin typeface="Lato"/>
                <a:cs typeface="Segoe UI Light" panose="020B0502040204020203" pitchFamily="34" charset="0"/>
              </a:rPr>
              <a:t>• </a:t>
            </a:r>
            <a:r>
              <a:rPr lang="en-AU" b="1" dirty="0">
                <a:latin typeface="Lato"/>
                <a:cs typeface="Segoe UI Light" panose="020B0502040204020203" pitchFamily="34" charset="0"/>
              </a:rPr>
              <a:t>strengthens protections </a:t>
            </a:r>
            <a:r>
              <a:rPr lang="en-AU" dirty="0">
                <a:latin typeface="Lato"/>
                <a:cs typeface="Segoe UI Light" panose="020B0502040204020203" pitchFamily="34" charset="0"/>
              </a:rPr>
              <a:t>for older Australians against unsafe, poor-quality aged care services </a:t>
            </a:r>
          </a:p>
          <a:p>
            <a:pPr fontAlgn="base"/>
            <a:endParaRPr lang="en-AU" dirty="0">
              <a:latin typeface="Lato"/>
              <a:cs typeface="Segoe UI Light" panose="020B0502040204020203" pitchFamily="34" charset="0"/>
            </a:endParaRPr>
          </a:p>
          <a:p>
            <a:pPr fontAlgn="base"/>
            <a:r>
              <a:rPr lang="en-AU" b="1" dirty="0">
                <a:solidFill>
                  <a:srgbClr val="00B050"/>
                </a:solidFill>
                <a:latin typeface="Lato"/>
                <a:cs typeface="Segoe UI Light" panose="020B0502040204020203" pitchFamily="34" charset="0"/>
              </a:rPr>
              <a:t>Why is the Code important? </a:t>
            </a:r>
          </a:p>
          <a:p>
            <a:pPr fontAlgn="base"/>
            <a:endParaRPr lang="en-AU" sz="800" dirty="0">
              <a:latin typeface="Lato"/>
              <a:cs typeface="Segoe UI Light" panose="020B0502040204020203" pitchFamily="34" charset="0"/>
            </a:endParaRPr>
          </a:p>
          <a:p>
            <a:pPr fontAlgn="base"/>
            <a:r>
              <a:rPr lang="en-AU" dirty="0">
                <a:latin typeface="Lato"/>
                <a:cs typeface="Segoe UI Light" panose="020B0502040204020203" pitchFamily="34" charset="0"/>
              </a:rPr>
              <a:t>The Code aims to improve the safety, health, wellbeing and quality of life of aged care consumers by: </a:t>
            </a:r>
          </a:p>
          <a:p>
            <a:pPr fontAlgn="base"/>
            <a:endParaRPr lang="en-AU" sz="800" dirty="0">
              <a:latin typeface="Lato"/>
              <a:cs typeface="Segoe UI Light" panose="020B0502040204020203" pitchFamily="34" charset="0"/>
            </a:endParaRPr>
          </a:p>
          <a:p>
            <a:pPr marL="357188" lvl="1" indent="-265113" fontAlgn="base"/>
            <a:r>
              <a:rPr lang="en-AU" dirty="0">
                <a:latin typeface="Lato"/>
                <a:cs typeface="Segoe UI Light" panose="020B0502040204020203" pitchFamily="34" charset="0"/>
              </a:rPr>
              <a:t>• promoting </a:t>
            </a:r>
            <a:r>
              <a:rPr lang="en-AU" b="1" dirty="0">
                <a:latin typeface="Lato"/>
                <a:cs typeface="Segoe UI Light" panose="020B0502040204020203" pitchFamily="34" charset="0"/>
              </a:rPr>
              <a:t>ethical, honest and respectful </a:t>
            </a:r>
            <a:r>
              <a:rPr lang="en-AU" dirty="0">
                <a:latin typeface="Lato"/>
                <a:cs typeface="Segoe UI Light" panose="020B0502040204020203" pitchFamily="34" charset="0"/>
              </a:rPr>
              <a:t>behaviour </a:t>
            </a:r>
          </a:p>
          <a:p>
            <a:pPr marL="357188" lvl="1" indent="-265113" fontAlgn="base"/>
            <a:r>
              <a:rPr lang="en-AU" dirty="0">
                <a:latin typeface="Lato"/>
                <a:cs typeface="Segoe UI Light" panose="020B0502040204020203" pitchFamily="34" charset="0"/>
              </a:rPr>
              <a:t>• building </a:t>
            </a:r>
            <a:r>
              <a:rPr lang="en-AU" b="1" dirty="0">
                <a:latin typeface="Lato"/>
                <a:cs typeface="Segoe UI Light" panose="020B0502040204020203" pitchFamily="34" charset="0"/>
              </a:rPr>
              <a:t>trust</a:t>
            </a:r>
            <a:r>
              <a:rPr lang="en-AU" dirty="0">
                <a:latin typeface="Lato"/>
                <a:cs typeface="Segoe UI Light" panose="020B0502040204020203" pitchFamily="34" charset="0"/>
              </a:rPr>
              <a:t> in aged care services </a:t>
            </a:r>
          </a:p>
          <a:p>
            <a:pPr marL="357188" lvl="1" indent="-265113" fontAlgn="base"/>
            <a:r>
              <a:rPr lang="en-AU" dirty="0">
                <a:latin typeface="Lato"/>
                <a:cs typeface="Segoe UI Light" panose="020B0502040204020203" pitchFamily="34" charset="0"/>
              </a:rPr>
              <a:t>• </a:t>
            </a:r>
            <a:r>
              <a:rPr lang="en-AU" b="1" dirty="0">
                <a:latin typeface="Lato"/>
                <a:cs typeface="Segoe UI Light" panose="020B0502040204020203" pitchFamily="34" charset="0"/>
              </a:rPr>
              <a:t>protecting consumers </a:t>
            </a:r>
            <a:r>
              <a:rPr lang="en-AU" dirty="0">
                <a:latin typeface="Lato"/>
                <a:cs typeface="Segoe UI Light" panose="020B0502040204020203" pitchFamily="34" charset="0"/>
              </a:rPr>
              <a:t>against workers who pose an </a:t>
            </a:r>
            <a:r>
              <a:rPr lang="en-AU" b="1" dirty="0">
                <a:latin typeface="Lato"/>
                <a:cs typeface="Segoe UI Light" panose="020B0502040204020203" pitchFamily="34" charset="0"/>
              </a:rPr>
              <a:t>unacceptable risk of harm.</a:t>
            </a:r>
            <a:endParaRPr lang="en-AU" b="1" i="0" dirty="0">
              <a:solidFill>
                <a:srgbClr val="2B2B2B"/>
              </a:solidFill>
              <a:effectLst/>
              <a:latin typeface="Lato"/>
              <a:cs typeface="Segoe UI Light" panose="020B0502040204020203" pitchFamily="34" charset="0"/>
            </a:endParaRPr>
          </a:p>
        </p:txBody>
      </p:sp>
      <p:sp>
        <p:nvSpPr>
          <p:cNvPr id="5" name="TextBox 4">
            <a:extLst>
              <a:ext uri="{FF2B5EF4-FFF2-40B4-BE49-F238E27FC236}">
                <a16:creationId xmlns:a16="http://schemas.microsoft.com/office/drawing/2014/main" id="{5F7BD8F6-ADA4-4B34-9B7C-2031BB98C622}"/>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the Code?</a:t>
            </a:r>
          </a:p>
        </p:txBody>
      </p:sp>
      <p:pic>
        <p:nvPicPr>
          <p:cNvPr id="2" name="Picture 1">
            <a:extLst>
              <a:ext uri="{FF2B5EF4-FFF2-40B4-BE49-F238E27FC236}">
                <a16:creationId xmlns:a16="http://schemas.microsoft.com/office/drawing/2014/main" id="{4D92F27A-1AC1-4197-A9CE-9285F59F00F3}"/>
              </a:ext>
            </a:extLst>
          </p:cNvPr>
          <p:cNvPicPr>
            <a:picLocks noChangeAspect="1"/>
          </p:cNvPicPr>
          <p:nvPr/>
        </p:nvPicPr>
        <p:blipFill>
          <a:blip r:embed="rId4"/>
          <a:stretch>
            <a:fillRect/>
          </a:stretch>
        </p:blipFill>
        <p:spPr>
          <a:xfrm>
            <a:off x="8074152" y="1752601"/>
            <a:ext cx="762000" cy="657630"/>
          </a:xfrm>
          <a:prstGeom prst="rect">
            <a:avLst/>
          </a:prstGeom>
        </p:spPr>
      </p:pic>
      <p:pic>
        <p:nvPicPr>
          <p:cNvPr id="4" name="Picture 3">
            <a:extLst>
              <a:ext uri="{FF2B5EF4-FFF2-40B4-BE49-F238E27FC236}">
                <a16:creationId xmlns:a16="http://schemas.microsoft.com/office/drawing/2014/main" id="{25FA1308-8041-48A4-BB03-2989B7CAD53C}"/>
              </a:ext>
            </a:extLst>
          </p:cNvPr>
          <p:cNvPicPr>
            <a:picLocks noChangeAspect="1"/>
          </p:cNvPicPr>
          <p:nvPr/>
        </p:nvPicPr>
        <p:blipFill>
          <a:blip r:embed="rId5"/>
          <a:stretch>
            <a:fillRect/>
          </a:stretch>
        </p:blipFill>
        <p:spPr>
          <a:xfrm>
            <a:off x="4793371" y="1720273"/>
            <a:ext cx="3280781" cy="689957"/>
          </a:xfrm>
          <a:prstGeom prst="rect">
            <a:avLst/>
          </a:prstGeom>
        </p:spPr>
      </p:pic>
    </p:spTree>
    <p:extLst>
      <p:ext uri="{BB962C8B-B14F-4D97-AF65-F5344CB8AC3E}">
        <p14:creationId xmlns:p14="http://schemas.microsoft.com/office/powerpoint/2010/main" val="30980096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20040" y="220354"/>
            <a:ext cx="6157404"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Infection Control / </a:t>
            </a:r>
          </a:p>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Hand Hygiene</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3" name="Picture 2">
            <a:extLst>
              <a:ext uri="{FF2B5EF4-FFF2-40B4-BE49-F238E27FC236}">
                <a16:creationId xmlns:a16="http://schemas.microsoft.com/office/drawing/2014/main" id="{9E30524E-FAE1-4054-8E1D-262241C3A3F0}"/>
              </a:ext>
            </a:extLst>
          </p:cNvPr>
          <p:cNvPicPr>
            <a:picLocks noChangeAspect="1"/>
          </p:cNvPicPr>
          <p:nvPr/>
        </p:nvPicPr>
        <p:blipFill>
          <a:blip r:embed="rId4"/>
          <a:stretch>
            <a:fillRect/>
          </a:stretch>
        </p:blipFill>
        <p:spPr>
          <a:xfrm>
            <a:off x="457200" y="1524000"/>
            <a:ext cx="8305800" cy="4572000"/>
          </a:xfrm>
          <a:prstGeom prst="rect">
            <a:avLst/>
          </a:prstGeom>
        </p:spPr>
      </p:pic>
    </p:spTree>
    <p:extLst>
      <p:ext uri="{BB962C8B-B14F-4D97-AF65-F5344CB8AC3E}">
        <p14:creationId xmlns:p14="http://schemas.microsoft.com/office/powerpoint/2010/main" val="3266037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20040" y="220354"/>
            <a:ext cx="6157404"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5 Moments for</a:t>
            </a:r>
          </a:p>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Hand Hygiene</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3" name="Picture 2">
            <a:extLst>
              <a:ext uri="{FF2B5EF4-FFF2-40B4-BE49-F238E27FC236}">
                <a16:creationId xmlns:a16="http://schemas.microsoft.com/office/drawing/2014/main" id="{BD8115D7-516C-4133-9113-645C5CE9F288}"/>
              </a:ext>
            </a:extLst>
          </p:cNvPr>
          <p:cNvPicPr>
            <a:picLocks noChangeAspect="1"/>
          </p:cNvPicPr>
          <p:nvPr/>
        </p:nvPicPr>
        <p:blipFill>
          <a:blip r:embed="rId4"/>
          <a:stretch>
            <a:fillRect/>
          </a:stretch>
        </p:blipFill>
        <p:spPr>
          <a:xfrm>
            <a:off x="1495887" y="1524000"/>
            <a:ext cx="6505575" cy="4724400"/>
          </a:xfrm>
          <a:prstGeom prst="rect">
            <a:avLst/>
          </a:prstGeom>
        </p:spPr>
      </p:pic>
    </p:spTree>
    <p:extLst>
      <p:ext uri="{BB962C8B-B14F-4D97-AF65-F5344CB8AC3E}">
        <p14:creationId xmlns:p14="http://schemas.microsoft.com/office/powerpoint/2010/main" val="3162216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04800" y="228600"/>
            <a:ext cx="6157404"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Meal requirements for in-home aged care</a:t>
            </a:r>
          </a:p>
        </p:txBody>
      </p:sp>
      <p:pic>
        <p:nvPicPr>
          <p:cNvPr id="7" name="Picture 6">
            <a:extLst>
              <a:ext uri="{FF2B5EF4-FFF2-40B4-BE49-F238E27FC236}">
                <a16:creationId xmlns:a16="http://schemas.microsoft.com/office/drawing/2014/main" id="{EDB7CFBD-715E-414A-A82D-36F4DBF35FFA}"/>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6" name="Rectangle 5">
            <a:extLst>
              <a:ext uri="{FF2B5EF4-FFF2-40B4-BE49-F238E27FC236}">
                <a16:creationId xmlns:a16="http://schemas.microsoft.com/office/drawing/2014/main" id="{0E56379D-E6D1-43D5-B207-CC2BBFAF44A5}"/>
              </a:ext>
            </a:extLst>
          </p:cNvPr>
          <p:cNvSpPr/>
          <p:nvPr/>
        </p:nvSpPr>
        <p:spPr>
          <a:xfrm>
            <a:off x="304800" y="1600200"/>
            <a:ext cx="8610600" cy="4555093"/>
          </a:xfrm>
          <a:prstGeom prst="rect">
            <a:avLst/>
          </a:prstGeom>
        </p:spPr>
        <p:txBody>
          <a:bodyPr wrap="square">
            <a:spAutoFit/>
          </a:bodyPr>
          <a:lstStyle/>
          <a:p>
            <a:r>
              <a:rPr lang="en-AU" sz="2000" dirty="0">
                <a:solidFill>
                  <a:srgbClr val="82206F"/>
                </a:solidFill>
              </a:rPr>
              <a:t>What providers must do</a:t>
            </a:r>
          </a:p>
          <a:p>
            <a:endParaRPr lang="en-AU" sz="1200" dirty="0"/>
          </a:p>
          <a:p>
            <a:r>
              <a:rPr lang="en-AU" dirty="0"/>
              <a:t>Providers must ensure meals, snacks and drinks delivered to older people through government-funded aged care services are nutritious and appetising, having regard to the older person’s needs and preferences.  Nutritious meals, snacks and drinks helps prevent malnutrition and can support older people to remain independent in their own home for longer. </a:t>
            </a:r>
          </a:p>
          <a:p>
            <a:endParaRPr lang="en-AU" sz="1200" dirty="0"/>
          </a:p>
          <a:p>
            <a:r>
              <a:rPr lang="en-AU" dirty="0"/>
              <a:t>Providers are not required to meet every unique individual preference (such as dislike of certain ingredients).  However, providers should ensure the types of meals, snacks and drinks are clearly communicated, including how they may cater to specific preferences. </a:t>
            </a:r>
          </a:p>
          <a:p>
            <a:endParaRPr lang="en-AU" sz="1200" dirty="0"/>
          </a:p>
          <a:p>
            <a:r>
              <a:rPr lang="en-AU" dirty="0"/>
              <a:t>For older people with specialised dietary needs, </a:t>
            </a:r>
          </a:p>
          <a:p>
            <a:r>
              <a:rPr lang="en-AU" dirty="0"/>
              <a:t>providers must have regard for this when delivering</a:t>
            </a:r>
          </a:p>
          <a:p>
            <a:r>
              <a:rPr lang="en-AU" dirty="0"/>
              <a:t>meals, snacks and drinks and make available suitable </a:t>
            </a:r>
          </a:p>
          <a:p>
            <a:r>
              <a:rPr lang="en-AU" dirty="0"/>
              <a:t>menu options.</a:t>
            </a:r>
          </a:p>
          <a:p>
            <a:endParaRPr lang="en-AU" dirty="0"/>
          </a:p>
        </p:txBody>
      </p:sp>
      <p:pic>
        <p:nvPicPr>
          <p:cNvPr id="8" name="Picture 7">
            <a:extLst>
              <a:ext uri="{FF2B5EF4-FFF2-40B4-BE49-F238E27FC236}">
                <a16:creationId xmlns:a16="http://schemas.microsoft.com/office/drawing/2014/main" id="{B761797E-CBB5-452E-AF18-2F5828142BD6}"/>
              </a:ext>
            </a:extLst>
          </p:cNvPr>
          <p:cNvPicPr>
            <a:picLocks noChangeAspect="1"/>
          </p:cNvPicPr>
          <p:nvPr/>
        </p:nvPicPr>
        <p:blipFill>
          <a:blip r:embed="rId4"/>
          <a:stretch>
            <a:fillRect/>
          </a:stretch>
        </p:blipFill>
        <p:spPr>
          <a:xfrm>
            <a:off x="5867400" y="4644853"/>
            <a:ext cx="2572109" cy="1543265"/>
          </a:xfrm>
          <a:prstGeom prst="rect">
            <a:avLst/>
          </a:prstGeom>
        </p:spPr>
      </p:pic>
    </p:spTree>
    <p:extLst>
      <p:ext uri="{BB962C8B-B14F-4D97-AF65-F5344CB8AC3E}">
        <p14:creationId xmlns:p14="http://schemas.microsoft.com/office/powerpoint/2010/main" val="74775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04800" y="228600"/>
            <a:ext cx="6157404"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Meal requirements for in-home aged care</a:t>
            </a:r>
          </a:p>
        </p:txBody>
      </p:sp>
      <p:sp>
        <p:nvSpPr>
          <p:cNvPr id="4" name="Rectangle 3">
            <a:extLst>
              <a:ext uri="{FF2B5EF4-FFF2-40B4-BE49-F238E27FC236}">
                <a16:creationId xmlns:a16="http://schemas.microsoft.com/office/drawing/2014/main" id="{E6D95585-8D8A-4452-B737-3918F393BF74}"/>
              </a:ext>
            </a:extLst>
          </p:cNvPr>
          <p:cNvSpPr/>
          <p:nvPr/>
        </p:nvSpPr>
        <p:spPr>
          <a:xfrm>
            <a:off x="342900" y="5704932"/>
            <a:ext cx="8458200" cy="584775"/>
          </a:xfrm>
          <a:prstGeom prst="rect">
            <a:avLst/>
          </a:prstGeom>
        </p:spPr>
        <p:txBody>
          <a:bodyPr wrap="square">
            <a:spAutoFit/>
          </a:bodyPr>
          <a:lstStyle/>
          <a:p>
            <a:r>
              <a:rPr lang="en-AU" sz="1600" b="1" dirty="0"/>
              <a:t>Food, Nutrition and Dining Hotline: Call 1800 844 044 (Monday to Friday 9am-5pm AEST) </a:t>
            </a:r>
            <a:r>
              <a:rPr lang="en-AU" sz="1600" dirty="0"/>
              <a:t>for advice on food and nutrition, including meals delivered as part of in-home aged care settings. </a:t>
            </a:r>
          </a:p>
        </p:txBody>
      </p:sp>
      <p:sp>
        <p:nvSpPr>
          <p:cNvPr id="6" name="Rectangle 5">
            <a:extLst>
              <a:ext uri="{FF2B5EF4-FFF2-40B4-BE49-F238E27FC236}">
                <a16:creationId xmlns:a16="http://schemas.microsoft.com/office/drawing/2014/main" id="{0E56379D-E6D1-43D5-B207-CC2BBFAF44A5}"/>
              </a:ext>
            </a:extLst>
          </p:cNvPr>
          <p:cNvSpPr/>
          <p:nvPr/>
        </p:nvSpPr>
        <p:spPr>
          <a:xfrm>
            <a:off x="342900" y="1428929"/>
            <a:ext cx="8610600" cy="4308872"/>
          </a:xfrm>
          <a:prstGeom prst="rect">
            <a:avLst/>
          </a:prstGeom>
        </p:spPr>
        <p:txBody>
          <a:bodyPr wrap="square">
            <a:spAutoFit/>
          </a:bodyPr>
          <a:lstStyle/>
          <a:p>
            <a:r>
              <a:rPr lang="en-AU" dirty="0">
                <a:solidFill>
                  <a:srgbClr val="82206F"/>
                </a:solidFill>
              </a:rPr>
              <a:t>Dietitian Assessment</a:t>
            </a:r>
          </a:p>
          <a:p>
            <a:endParaRPr lang="en-AU" sz="800" dirty="0"/>
          </a:p>
          <a:p>
            <a:r>
              <a:rPr lang="en-AU" sz="1600" dirty="0"/>
              <a:t>Providers must, at least annually, have a dietitian assess the meals, snacks and drinks delivered to ensure that any meals, snacks and drinks:</a:t>
            </a:r>
          </a:p>
          <a:p>
            <a:endParaRPr lang="en-AU" sz="800" dirty="0"/>
          </a:p>
          <a:p>
            <a:pPr marL="285750" indent="-285750">
              <a:buFont typeface="Arial" panose="020B0604020202020204" pitchFamily="34" charset="0"/>
              <a:buChar char="•"/>
            </a:pPr>
            <a:r>
              <a:rPr lang="en-AU" sz="1600" dirty="0"/>
              <a:t>are appetising</a:t>
            </a:r>
          </a:p>
          <a:p>
            <a:pPr marL="285750" indent="-285750">
              <a:buFont typeface="Arial" panose="020B0604020202020204" pitchFamily="34" charset="0"/>
              <a:buChar char="•"/>
            </a:pPr>
            <a:r>
              <a:rPr lang="en-AU" sz="1600" dirty="0"/>
              <a:t>are appropriate for the nutrition needs of older people accessing funded aged care services, including older people with specialised dietary needs</a:t>
            </a:r>
          </a:p>
          <a:p>
            <a:pPr marL="285750" indent="-285750">
              <a:buFont typeface="Arial" panose="020B0604020202020204" pitchFamily="34" charset="0"/>
              <a:buChar char="•"/>
            </a:pPr>
            <a:r>
              <a:rPr lang="en-AU" sz="1600" dirty="0"/>
              <a:t>reflect evidence-based guidelines and practice.</a:t>
            </a:r>
          </a:p>
          <a:p>
            <a:endParaRPr lang="en-AU" sz="800" dirty="0"/>
          </a:p>
          <a:p>
            <a:r>
              <a:rPr lang="en-AU" sz="1600" dirty="0"/>
              <a:t>Onsite dietitian assessment is recommended to enable assessment of texture, taste, presentation, aroma and cooking methodology.  </a:t>
            </a:r>
            <a:r>
              <a:rPr lang="en-AU" sz="1600" b="1" i="1" dirty="0"/>
              <a:t>However, where access to a dietitian is limited, such as in rural and remote areas, assessment can be conducted remotely.</a:t>
            </a:r>
          </a:p>
          <a:p>
            <a:endParaRPr lang="en-AU" sz="800" dirty="0"/>
          </a:p>
          <a:p>
            <a:r>
              <a:rPr lang="en-AU" sz="1600" dirty="0"/>
              <a:t>The role of providers is to engage a dietitian and provide information to support assessments of menus, recipes, portion sizes, cooking methods, older person feedback, photos and videos.  Dietitians should assess meals, snacks and drinks against nutritional, sensory, medical, cultural and religious expectations.  Dietitians will review meals, snacks and drinks using contemporary, evidence-based guidelines and practice. </a:t>
            </a:r>
          </a:p>
        </p:txBody>
      </p:sp>
    </p:spTree>
    <p:extLst>
      <p:ext uri="{BB962C8B-B14F-4D97-AF65-F5344CB8AC3E}">
        <p14:creationId xmlns:p14="http://schemas.microsoft.com/office/powerpoint/2010/main" val="3682007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304800" y="228600"/>
            <a:ext cx="6157404"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Meal requirements for in-home aged care</a:t>
            </a:r>
          </a:p>
        </p:txBody>
      </p:sp>
      <p:sp>
        <p:nvSpPr>
          <p:cNvPr id="4" name="Rectangle 3">
            <a:extLst>
              <a:ext uri="{FF2B5EF4-FFF2-40B4-BE49-F238E27FC236}">
                <a16:creationId xmlns:a16="http://schemas.microsoft.com/office/drawing/2014/main" id="{E6D95585-8D8A-4452-B737-3918F393BF74}"/>
              </a:ext>
            </a:extLst>
          </p:cNvPr>
          <p:cNvSpPr/>
          <p:nvPr/>
        </p:nvSpPr>
        <p:spPr>
          <a:xfrm>
            <a:off x="342900" y="5704932"/>
            <a:ext cx="8458200" cy="584775"/>
          </a:xfrm>
          <a:prstGeom prst="rect">
            <a:avLst/>
          </a:prstGeom>
        </p:spPr>
        <p:txBody>
          <a:bodyPr wrap="square">
            <a:spAutoFit/>
          </a:bodyPr>
          <a:lstStyle/>
          <a:p>
            <a:r>
              <a:rPr lang="en-AU" sz="1600" b="1" dirty="0"/>
              <a:t>Food, Nutrition and Dining Hotline: Call 1800 844 044 (Monday to Friday 9am-5pm AEST) </a:t>
            </a:r>
            <a:r>
              <a:rPr lang="en-AU" sz="1600" dirty="0"/>
              <a:t>for advice on food and nutrition, including meals delivered as part of in-home aged care settings. </a:t>
            </a:r>
          </a:p>
        </p:txBody>
      </p:sp>
      <p:sp>
        <p:nvSpPr>
          <p:cNvPr id="6" name="Rectangle 5">
            <a:extLst>
              <a:ext uri="{FF2B5EF4-FFF2-40B4-BE49-F238E27FC236}">
                <a16:creationId xmlns:a16="http://schemas.microsoft.com/office/drawing/2014/main" id="{0E56379D-E6D1-43D5-B207-CC2BBFAF44A5}"/>
              </a:ext>
            </a:extLst>
          </p:cNvPr>
          <p:cNvSpPr/>
          <p:nvPr/>
        </p:nvSpPr>
        <p:spPr>
          <a:xfrm>
            <a:off x="342900" y="1428929"/>
            <a:ext cx="8610600" cy="4308872"/>
          </a:xfrm>
          <a:prstGeom prst="rect">
            <a:avLst/>
          </a:prstGeom>
        </p:spPr>
        <p:txBody>
          <a:bodyPr wrap="square">
            <a:spAutoFit/>
          </a:bodyPr>
          <a:lstStyle/>
          <a:p>
            <a:r>
              <a:rPr lang="en-AU" dirty="0">
                <a:solidFill>
                  <a:srgbClr val="82206F"/>
                </a:solidFill>
              </a:rPr>
              <a:t>Dietitian Assessment</a:t>
            </a:r>
          </a:p>
          <a:p>
            <a:endParaRPr lang="en-AU" sz="800" dirty="0"/>
          </a:p>
          <a:p>
            <a:r>
              <a:rPr lang="en-AU" sz="1600" dirty="0"/>
              <a:t>Providers must, at least annually, have a dietitian assess the meals, snacks and drinks delivered to ensure that any meals, snacks and drinks:</a:t>
            </a:r>
          </a:p>
          <a:p>
            <a:endParaRPr lang="en-AU" sz="800" dirty="0"/>
          </a:p>
          <a:p>
            <a:pPr marL="285750" indent="-285750">
              <a:buFont typeface="Arial" panose="020B0604020202020204" pitchFamily="34" charset="0"/>
              <a:buChar char="•"/>
            </a:pPr>
            <a:r>
              <a:rPr lang="en-AU" sz="1600" dirty="0"/>
              <a:t>are appetising</a:t>
            </a:r>
          </a:p>
          <a:p>
            <a:pPr marL="285750" indent="-285750">
              <a:buFont typeface="Arial" panose="020B0604020202020204" pitchFamily="34" charset="0"/>
              <a:buChar char="•"/>
            </a:pPr>
            <a:r>
              <a:rPr lang="en-AU" sz="1600" dirty="0"/>
              <a:t>are appropriate for the nutrition needs of older people accessing funded aged care services, including older people with specialised dietary needs</a:t>
            </a:r>
          </a:p>
          <a:p>
            <a:pPr marL="285750" indent="-285750">
              <a:buFont typeface="Arial" panose="020B0604020202020204" pitchFamily="34" charset="0"/>
              <a:buChar char="•"/>
            </a:pPr>
            <a:r>
              <a:rPr lang="en-AU" sz="1600" dirty="0"/>
              <a:t>reflect evidence-based guidelines and practice.</a:t>
            </a:r>
          </a:p>
          <a:p>
            <a:endParaRPr lang="en-AU" sz="800" dirty="0"/>
          </a:p>
          <a:p>
            <a:r>
              <a:rPr lang="en-AU" sz="1600" dirty="0"/>
              <a:t>Onsite dietitian assessment is recommended to enable assessment of texture, taste, presentation, aroma and cooking methodology.  </a:t>
            </a:r>
            <a:r>
              <a:rPr lang="en-AU" sz="1600" b="1" i="1" dirty="0"/>
              <a:t>However, where access to a dietitian is limited, such as in rural and remote areas, assessment can be conducted remotely.</a:t>
            </a:r>
          </a:p>
          <a:p>
            <a:endParaRPr lang="en-AU" sz="800" dirty="0"/>
          </a:p>
          <a:p>
            <a:r>
              <a:rPr lang="en-AU" sz="1600" dirty="0"/>
              <a:t>The role of providers is to engage a dietitian and provide information to support assessments of menus, recipes, portion sizes, cooking methods, older person feedback, photos and videos.  Dietitians should assess meals, snacks and drinks against nutritional, sensory, medical, cultural and religious expectations.  Dietitians will review meals, snacks and drinks using contemporary, evidence-based guidelines and practice. </a:t>
            </a:r>
          </a:p>
        </p:txBody>
      </p:sp>
    </p:spTree>
    <p:extLst>
      <p:ext uri="{BB962C8B-B14F-4D97-AF65-F5344CB8AC3E}">
        <p14:creationId xmlns:p14="http://schemas.microsoft.com/office/powerpoint/2010/main" val="2670449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533400" y="1981200"/>
            <a:ext cx="8305800" cy="3785652"/>
          </a:xfrm>
          <a:prstGeom prst="rect">
            <a:avLst/>
          </a:prstGeom>
          <a:noFill/>
        </p:spPr>
        <p:txBody>
          <a:bodyPr wrap="square" rtlCol="0">
            <a:spAutoFit/>
          </a:bodyPr>
          <a:lstStyle/>
          <a:p>
            <a:pPr algn="ctr"/>
            <a:r>
              <a:rPr lang="en-US" sz="4000" b="1" dirty="0">
                <a:solidFill>
                  <a:srgbClr val="1B4187"/>
                </a:solidFill>
                <a:latin typeface="Arial" panose="020B0604020202020204" pitchFamily="34" charset="0"/>
                <a:ea typeface="DIN 2014" panose="020B0504020202020204" pitchFamily="34" charset="77"/>
                <a:cs typeface="Arial" panose="020B0604020202020204" pitchFamily="34" charset="0"/>
              </a:rPr>
              <a:t>Additional Aged Care training can be found on the Aged Care Quality and Safety Commission’s online learning portal –</a:t>
            </a:r>
            <a:endParaRPr lang="en-US" sz="4000" b="1" dirty="0">
              <a:solidFill>
                <a:srgbClr val="82206F"/>
              </a:solidFill>
              <a:latin typeface="Arial" panose="020B0604020202020204" pitchFamily="34" charset="0"/>
              <a:ea typeface="DIN 2014" panose="020B0504020202020204" pitchFamily="34" charset="77"/>
              <a:cs typeface="Arial" panose="020B0604020202020204" pitchFamily="34" charset="0"/>
            </a:endParaRPr>
          </a:p>
          <a:p>
            <a:pPr algn="ctr"/>
            <a:endParaRPr lang="en-US" sz="3200" b="1" dirty="0">
              <a:solidFill>
                <a:srgbClr val="82206F"/>
              </a:solidFill>
              <a:latin typeface="Arial" panose="020B0604020202020204" pitchFamily="34" charset="0"/>
              <a:ea typeface="DIN 2014" panose="020B0504020202020204" pitchFamily="34" charset="77"/>
              <a:cs typeface="Arial" panose="020B0604020202020204" pitchFamily="34" charset="0"/>
            </a:endParaRPr>
          </a:p>
          <a:p>
            <a:pPr algn="ctr"/>
            <a:endParaRPr lang="en-US" sz="2400" b="1" dirty="0">
              <a:solidFill>
                <a:srgbClr val="82206F"/>
              </a:solidFill>
              <a:latin typeface="Arial" panose="020B0604020202020204" pitchFamily="34" charset="0"/>
              <a:ea typeface="DIN 2014" panose="020B0504020202020204" pitchFamily="34" charset="77"/>
              <a:cs typeface="Arial" panose="020B0604020202020204" pitchFamily="34" charset="0"/>
            </a:endParaRPr>
          </a:p>
          <a:p>
            <a:pPr algn="ctr"/>
            <a:r>
              <a:rPr lang="en-US" sz="2400" b="1" dirty="0">
                <a:solidFill>
                  <a:srgbClr val="82206F"/>
                </a:solidFill>
                <a:latin typeface="Arial" panose="020B0604020202020204" pitchFamily="34" charset="0"/>
                <a:ea typeface="DIN 2014" panose="020B0504020202020204" pitchFamily="34" charset="77"/>
                <a:cs typeface="Arial" panose="020B0604020202020204" pitchFamily="34" charset="0"/>
              </a:rPr>
              <a:t>https://learning.agedcarequality.gov.au/user_login</a:t>
            </a:r>
          </a:p>
        </p:txBody>
      </p:sp>
      <p:pic>
        <p:nvPicPr>
          <p:cNvPr id="4" name="Picture 3">
            <a:extLst>
              <a:ext uri="{FF2B5EF4-FFF2-40B4-BE49-F238E27FC236}">
                <a16:creationId xmlns:a16="http://schemas.microsoft.com/office/drawing/2014/main" id="{06DDBEC5-CA13-4330-9DC4-065B0104C476}"/>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3" name="Picture 2">
            <a:extLst>
              <a:ext uri="{FF2B5EF4-FFF2-40B4-BE49-F238E27FC236}">
                <a16:creationId xmlns:a16="http://schemas.microsoft.com/office/drawing/2014/main" id="{585F87E6-E9BA-4B9C-8A57-D02AE4E2E431}"/>
              </a:ext>
            </a:extLst>
          </p:cNvPr>
          <p:cNvPicPr>
            <a:picLocks noChangeAspect="1"/>
          </p:cNvPicPr>
          <p:nvPr/>
        </p:nvPicPr>
        <p:blipFill>
          <a:blip r:embed="rId4"/>
          <a:stretch>
            <a:fillRect/>
          </a:stretch>
        </p:blipFill>
        <p:spPr>
          <a:xfrm>
            <a:off x="3771900" y="4572000"/>
            <a:ext cx="1600200" cy="728091"/>
          </a:xfrm>
          <a:prstGeom prst="rect">
            <a:avLst/>
          </a:prstGeom>
        </p:spPr>
      </p:pic>
    </p:spTree>
    <p:extLst>
      <p:ext uri="{BB962C8B-B14F-4D97-AF65-F5344CB8AC3E}">
        <p14:creationId xmlns:p14="http://schemas.microsoft.com/office/powerpoint/2010/main" val="1154651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1E59BF-5A7D-894B-B5F9-E89EE7A32F3D}"/>
              </a:ext>
            </a:extLst>
          </p:cNvPr>
          <p:cNvSpPr txBox="1"/>
          <p:nvPr/>
        </p:nvSpPr>
        <p:spPr>
          <a:xfrm>
            <a:off x="533400" y="1524000"/>
            <a:ext cx="8305800" cy="4524315"/>
          </a:xfrm>
          <a:prstGeom prst="rect">
            <a:avLst/>
          </a:prstGeom>
          <a:noFill/>
        </p:spPr>
        <p:txBody>
          <a:bodyPr wrap="square" rtlCol="0">
            <a:spAutoFit/>
          </a:bodyPr>
          <a:lstStyle/>
          <a:p>
            <a:pPr algn="ctr"/>
            <a:r>
              <a:rPr lang="en-US" sz="4000" b="1" dirty="0">
                <a:solidFill>
                  <a:srgbClr val="1B4187"/>
                </a:solidFill>
                <a:latin typeface="Segoe UI Light" panose="020B0502040204020203" pitchFamily="34" charset="0"/>
                <a:ea typeface="DIN 2014" panose="020B0504020202020204" pitchFamily="34" charset="77"/>
                <a:cs typeface="Segoe UI Light" panose="020B0502040204020203" pitchFamily="34" charset="0"/>
              </a:rPr>
              <a:t>For further questions or feedback please contact Community Interlink </a:t>
            </a:r>
          </a:p>
          <a:p>
            <a:pPr algn="ctr"/>
            <a:r>
              <a:rPr lang="en-US" sz="4000" b="1" dirty="0">
                <a:solidFill>
                  <a:srgbClr val="1B4187"/>
                </a:solidFill>
                <a:latin typeface="Segoe UI Light" panose="020B0502040204020203" pitchFamily="34" charset="0"/>
                <a:ea typeface="DIN 2014" panose="020B0504020202020204" pitchFamily="34" charset="77"/>
                <a:cs typeface="Segoe UI Light" panose="020B0502040204020203" pitchFamily="34" charset="0"/>
              </a:rPr>
              <a:t>on (03) 5823 6500</a:t>
            </a:r>
          </a:p>
          <a:p>
            <a:pPr algn="ctr"/>
            <a:endParaRPr lang="en-US" sz="2000" b="1" dirty="0">
              <a:solidFill>
                <a:srgbClr val="82206F"/>
              </a:solidFill>
              <a:latin typeface="Arial" panose="020B0604020202020204" pitchFamily="34" charset="0"/>
              <a:ea typeface="DIN 2014" panose="020B0504020202020204" pitchFamily="34" charset="77"/>
              <a:cs typeface="Arial" panose="020B0604020202020204" pitchFamily="34" charset="0"/>
            </a:endParaRPr>
          </a:p>
          <a:p>
            <a:pPr algn="ctr"/>
            <a:r>
              <a:rPr lang="en-US" sz="3200" dirty="0">
                <a:solidFill>
                  <a:srgbClr val="7030A0"/>
                </a:solidFill>
                <a:latin typeface="Arial" panose="020B0604020202020204" pitchFamily="34" charset="0"/>
                <a:ea typeface="DIN 2014" panose="020B0504020202020204" pitchFamily="34" charset="77"/>
                <a:cs typeface="Arial" panose="020B0604020202020204" pitchFamily="34" charset="0"/>
              </a:rPr>
              <a:t>Links to additional Aged Care information can be found on our Website</a:t>
            </a:r>
          </a:p>
          <a:p>
            <a:pPr algn="ctr"/>
            <a:endParaRPr lang="en-US" sz="1600" b="1" dirty="0">
              <a:solidFill>
                <a:srgbClr val="7030A0"/>
              </a:solidFill>
              <a:latin typeface="Arial" panose="020B0604020202020204" pitchFamily="34" charset="0"/>
              <a:ea typeface="DIN 2014" panose="020B0504020202020204" pitchFamily="34" charset="77"/>
              <a:cs typeface="Arial" panose="020B0604020202020204" pitchFamily="34" charset="0"/>
            </a:endParaRPr>
          </a:p>
          <a:p>
            <a:pPr algn="ctr"/>
            <a:r>
              <a:rPr lang="en-US" sz="2000" b="1" dirty="0">
                <a:solidFill>
                  <a:srgbClr val="7030A0"/>
                </a:solidFill>
                <a:latin typeface="Arial" panose="020B0604020202020204" pitchFamily="34" charset="0"/>
                <a:ea typeface="DIN 2014" panose="020B0504020202020204" pitchFamily="34" charset="77"/>
                <a:cs typeface="Arial" panose="020B0604020202020204" pitchFamily="34" charset="0"/>
                <a:hlinkClick r:id="rId3"/>
              </a:rPr>
              <a:t>https://communityinterlink.org.au/information-for-businesses/</a:t>
            </a:r>
            <a:endParaRPr lang="en-US" sz="2000" b="1" dirty="0">
              <a:solidFill>
                <a:srgbClr val="7030A0"/>
              </a:solidFill>
              <a:latin typeface="Arial" panose="020B0604020202020204" pitchFamily="34" charset="0"/>
              <a:ea typeface="DIN 2014" panose="020B0504020202020204" pitchFamily="34" charset="77"/>
              <a:cs typeface="Arial" panose="020B0604020202020204" pitchFamily="34" charset="0"/>
            </a:endParaRPr>
          </a:p>
          <a:p>
            <a:pPr algn="ctr"/>
            <a:endParaRPr lang="en-US" sz="1600" b="1" dirty="0">
              <a:solidFill>
                <a:srgbClr val="7030A0"/>
              </a:solidFill>
              <a:latin typeface="Arial" panose="020B0604020202020204" pitchFamily="34" charset="0"/>
              <a:ea typeface="DIN 2014" panose="020B0504020202020204" pitchFamily="34" charset="77"/>
              <a:cs typeface="Arial" panose="020B0604020202020204" pitchFamily="34" charset="0"/>
            </a:endParaRPr>
          </a:p>
          <a:p>
            <a:pPr algn="ctr"/>
            <a:r>
              <a:rPr lang="en-AU" sz="2800" dirty="0">
                <a:hlinkClick r:id="rId3"/>
              </a:rPr>
              <a:t>Information for Businesses - Community Interlink</a:t>
            </a:r>
            <a:endParaRPr lang="en-US" sz="2800" b="1" dirty="0">
              <a:solidFill>
                <a:srgbClr val="82206F"/>
              </a:solidFill>
              <a:latin typeface="Arial" panose="020B0604020202020204" pitchFamily="34" charset="0"/>
              <a:ea typeface="DIN 2014" panose="020B0504020202020204" pitchFamily="34" charset="77"/>
              <a:cs typeface="Arial" panose="020B0604020202020204" pitchFamily="34" charset="0"/>
            </a:endParaRPr>
          </a:p>
        </p:txBody>
      </p:sp>
      <p:pic>
        <p:nvPicPr>
          <p:cNvPr id="4" name="Picture 3">
            <a:extLst>
              <a:ext uri="{FF2B5EF4-FFF2-40B4-BE49-F238E27FC236}">
                <a16:creationId xmlns:a16="http://schemas.microsoft.com/office/drawing/2014/main" id="{06DDBEC5-CA13-4330-9DC4-065B0104C476}"/>
              </a:ext>
            </a:extLst>
          </p:cNvPr>
          <p:cNvPicPr>
            <a:picLocks noChangeAspect="1"/>
          </p:cNvPicPr>
          <p:nvPr/>
        </p:nvPicPr>
        <p:blipFill>
          <a:blip r:embed="rId4"/>
          <a:stretch>
            <a:fillRect/>
          </a:stretch>
        </p:blipFill>
        <p:spPr>
          <a:xfrm>
            <a:off x="1524000" y="6459781"/>
            <a:ext cx="1295400" cy="330625"/>
          </a:xfrm>
          <a:prstGeom prst="rect">
            <a:avLst/>
          </a:prstGeom>
        </p:spPr>
      </p:pic>
    </p:spTree>
    <p:extLst>
      <p:ext uri="{BB962C8B-B14F-4D97-AF65-F5344CB8AC3E}">
        <p14:creationId xmlns:p14="http://schemas.microsoft.com/office/powerpoint/2010/main" val="2053463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400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Aged Care Code of Conduct</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5" name="TextBox 4">
            <a:extLst>
              <a:ext uri="{FF2B5EF4-FFF2-40B4-BE49-F238E27FC236}">
                <a16:creationId xmlns:a16="http://schemas.microsoft.com/office/drawing/2014/main" id="{5F7BD8F6-ADA4-4B34-9B7C-2031BB98C622}"/>
              </a:ext>
            </a:extLst>
          </p:cNvPr>
          <p:cNvSpPr txBox="1"/>
          <p:nvPr/>
        </p:nvSpPr>
        <p:spPr>
          <a:xfrm>
            <a:off x="304800" y="879237"/>
            <a:ext cx="3962400"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What is the Code?</a:t>
            </a:r>
          </a:p>
        </p:txBody>
      </p:sp>
      <p:pic>
        <p:nvPicPr>
          <p:cNvPr id="2" name="Picture 1">
            <a:extLst>
              <a:ext uri="{FF2B5EF4-FFF2-40B4-BE49-F238E27FC236}">
                <a16:creationId xmlns:a16="http://schemas.microsoft.com/office/drawing/2014/main" id="{583365E4-411A-4A09-816B-1AACCAC0797B}"/>
              </a:ext>
            </a:extLst>
          </p:cNvPr>
          <p:cNvPicPr>
            <a:picLocks noChangeAspect="1"/>
          </p:cNvPicPr>
          <p:nvPr/>
        </p:nvPicPr>
        <p:blipFill>
          <a:blip r:embed="rId4"/>
          <a:stretch>
            <a:fillRect/>
          </a:stretch>
        </p:blipFill>
        <p:spPr>
          <a:xfrm>
            <a:off x="851112" y="1570142"/>
            <a:ext cx="3529234" cy="4725059"/>
          </a:xfrm>
          <a:prstGeom prst="rect">
            <a:avLst/>
          </a:prstGeom>
        </p:spPr>
      </p:pic>
      <p:pic>
        <p:nvPicPr>
          <p:cNvPr id="6" name="Picture 5">
            <a:extLst>
              <a:ext uri="{FF2B5EF4-FFF2-40B4-BE49-F238E27FC236}">
                <a16:creationId xmlns:a16="http://schemas.microsoft.com/office/drawing/2014/main" id="{1DE170E2-E37C-4393-A061-982F72BE44EF}"/>
              </a:ext>
            </a:extLst>
          </p:cNvPr>
          <p:cNvPicPr>
            <a:picLocks noChangeAspect="1"/>
          </p:cNvPicPr>
          <p:nvPr/>
        </p:nvPicPr>
        <p:blipFill>
          <a:blip r:embed="rId5"/>
          <a:stretch>
            <a:fillRect/>
          </a:stretch>
        </p:blipFill>
        <p:spPr>
          <a:xfrm>
            <a:off x="4763657" y="1595542"/>
            <a:ext cx="3846944" cy="4289700"/>
          </a:xfrm>
          <a:prstGeom prst="rect">
            <a:avLst/>
          </a:prstGeom>
        </p:spPr>
      </p:pic>
    </p:spTree>
    <p:extLst>
      <p:ext uri="{BB962C8B-B14F-4D97-AF65-F5344CB8AC3E}">
        <p14:creationId xmlns:p14="http://schemas.microsoft.com/office/powerpoint/2010/main" val="2086008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400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Aged Care Code of Conduct</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5" name="TextBox 4">
            <a:extLst>
              <a:ext uri="{FF2B5EF4-FFF2-40B4-BE49-F238E27FC236}">
                <a16:creationId xmlns:a16="http://schemas.microsoft.com/office/drawing/2014/main" id="{5F7BD8F6-ADA4-4B34-9B7C-2031BB98C622}"/>
              </a:ext>
            </a:extLst>
          </p:cNvPr>
          <p:cNvSpPr txBox="1"/>
          <p:nvPr/>
        </p:nvSpPr>
        <p:spPr>
          <a:xfrm>
            <a:off x="298702" y="879237"/>
            <a:ext cx="5263898"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The 8 requirements of the Code</a:t>
            </a:r>
          </a:p>
        </p:txBody>
      </p:sp>
      <p:pic>
        <p:nvPicPr>
          <p:cNvPr id="2" name="Picture 1">
            <a:extLst>
              <a:ext uri="{FF2B5EF4-FFF2-40B4-BE49-F238E27FC236}">
                <a16:creationId xmlns:a16="http://schemas.microsoft.com/office/drawing/2014/main" id="{AD5264FD-10D8-45FE-AEC3-BEA097EB41A7}"/>
              </a:ext>
            </a:extLst>
          </p:cNvPr>
          <p:cNvPicPr>
            <a:picLocks noChangeAspect="1"/>
          </p:cNvPicPr>
          <p:nvPr/>
        </p:nvPicPr>
        <p:blipFill>
          <a:blip r:embed="rId4"/>
          <a:stretch>
            <a:fillRect/>
          </a:stretch>
        </p:blipFill>
        <p:spPr>
          <a:xfrm>
            <a:off x="914400" y="1525568"/>
            <a:ext cx="7620000" cy="4742555"/>
          </a:xfrm>
          <a:prstGeom prst="rect">
            <a:avLst/>
          </a:prstGeom>
        </p:spPr>
      </p:pic>
    </p:spTree>
    <p:extLst>
      <p:ext uri="{BB962C8B-B14F-4D97-AF65-F5344CB8AC3E}">
        <p14:creationId xmlns:p14="http://schemas.microsoft.com/office/powerpoint/2010/main" val="282743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400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Aged Care Code of Conduct</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5" name="TextBox 4">
            <a:extLst>
              <a:ext uri="{FF2B5EF4-FFF2-40B4-BE49-F238E27FC236}">
                <a16:creationId xmlns:a16="http://schemas.microsoft.com/office/drawing/2014/main" id="{5F7BD8F6-ADA4-4B34-9B7C-2031BB98C622}"/>
              </a:ext>
            </a:extLst>
          </p:cNvPr>
          <p:cNvSpPr txBox="1"/>
          <p:nvPr/>
        </p:nvSpPr>
        <p:spPr>
          <a:xfrm>
            <a:off x="298702" y="879237"/>
            <a:ext cx="4349497" cy="461665"/>
          </a:xfrm>
          <a:prstGeom prst="rect">
            <a:avLst/>
          </a:prstGeom>
          <a:noFill/>
        </p:spPr>
        <p:txBody>
          <a:bodyPr wrap="square" rtlCol="0">
            <a:spAutoFit/>
          </a:bodyPr>
          <a:lstStyle/>
          <a:p>
            <a:r>
              <a:rPr lang="en-US" sz="2400" b="1" dirty="0">
                <a:solidFill>
                  <a:srgbClr val="7BBC42"/>
                </a:solidFill>
                <a:latin typeface="Arial" panose="020B0604020202020204" pitchFamily="34" charset="0"/>
                <a:ea typeface="DIN 2014" panose="020B0504020202020204" pitchFamily="34" charset="77"/>
                <a:cs typeface="Arial" panose="020B0604020202020204" pitchFamily="34" charset="0"/>
              </a:rPr>
              <a:t>The 8 elements of the Code</a:t>
            </a:r>
          </a:p>
        </p:txBody>
      </p:sp>
      <p:pic>
        <p:nvPicPr>
          <p:cNvPr id="4" name="Picture 3">
            <a:extLst>
              <a:ext uri="{FF2B5EF4-FFF2-40B4-BE49-F238E27FC236}">
                <a16:creationId xmlns:a16="http://schemas.microsoft.com/office/drawing/2014/main" id="{75F7DD7A-13A3-4F32-9518-A50A34EC6B3A}"/>
              </a:ext>
            </a:extLst>
          </p:cNvPr>
          <p:cNvPicPr>
            <a:picLocks noChangeAspect="1"/>
          </p:cNvPicPr>
          <p:nvPr/>
        </p:nvPicPr>
        <p:blipFill>
          <a:blip r:embed="rId4"/>
          <a:stretch>
            <a:fillRect/>
          </a:stretch>
        </p:blipFill>
        <p:spPr>
          <a:xfrm>
            <a:off x="914401" y="1528285"/>
            <a:ext cx="7315200" cy="2153133"/>
          </a:xfrm>
          <a:prstGeom prst="rect">
            <a:avLst/>
          </a:prstGeom>
        </p:spPr>
      </p:pic>
      <p:pic>
        <p:nvPicPr>
          <p:cNvPr id="6" name="Picture 5">
            <a:extLst>
              <a:ext uri="{FF2B5EF4-FFF2-40B4-BE49-F238E27FC236}">
                <a16:creationId xmlns:a16="http://schemas.microsoft.com/office/drawing/2014/main" id="{6AA1F7ED-5054-4333-BF71-6FA3B74071D6}"/>
              </a:ext>
            </a:extLst>
          </p:cNvPr>
          <p:cNvPicPr>
            <a:picLocks noChangeAspect="1"/>
          </p:cNvPicPr>
          <p:nvPr/>
        </p:nvPicPr>
        <p:blipFill>
          <a:blip r:embed="rId5"/>
          <a:stretch>
            <a:fillRect/>
          </a:stretch>
        </p:blipFill>
        <p:spPr>
          <a:xfrm>
            <a:off x="914400" y="3681418"/>
            <a:ext cx="7315200" cy="2553092"/>
          </a:xfrm>
          <a:prstGeom prst="rect">
            <a:avLst/>
          </a:prstGeom>
        </p:spPr>
      </p:pic>
    </p:spTree>
    <p:extLst>
      <p:ext uri="{BB962C8B-B14F-4D97-AF65-F5344CB8AC3E}">
        <p14:creationId xmlns:p14="http://schemas.microsoft.com/office/powerpoint/2010/main" val="3586336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8A2E91-EC16-B649-A65D-F8F81AE15428}"/>
              </a:ext>
            </a:extLst>
          </p:cNvPr>
          <p:cNvSpPr txBox="1"/>
          <p:nvPr/>
        </p:nvSpPr>
        <p:spPr>
          <a:xfrm>
            <a:off x="326136" y="1730516"/>
            <a:ext cx="8534400" cy="4678204"/>
          </a:xfrm>
          <a:prstGeom prst="rect">
            <a:avLst/>
          </a:prstGeom>
          <a:noFill/>
        </p:spPr>
        <p:txBody>
          <a:bodyPr wrap="square" rtlCol="0">
            <a:spAutoFit/>
          </a:bodyPr>
          <a:lstStyle/>
          <a:p>
            <a:r>
              <a:rPr lang="en-AU" sz="2400" b="1" dirty="0"/>
              <a:t>The Strengthened Aged Care Quality Standards are a set of requirements for what quality and safe aged care looks like.</a:t>
            </a:r>
          </a:p>
          <a:p>
            <a:r>
              <a:rPr lang="en-AU" dirty="0"/>
              <a:t> </a:t>
            </a:r>
          </a:p>
          <a:p>
            <a:r>
              <a:rPr lang="en-AU" sz="2000" dirty="0"/>
              <a:t>The Strengthened Aged Care Quality Standards make sure that the care older people receive:</a:t>
            </a:r>
          </a:p>
          <a:p>
            <a:endParaRPr lang="en-US" sz="1100" dirty="0"/>
          </a:p>
          <a:p>
            <a:pPr marL="803275" indent="-268288">
              <a:buFont typeface="Arial" panose="020B0604020202020204" pitchFamily="34" charset="0"/>
              <a:buChar char="•"/>
            </a:pPr>
            <a:r>
              <a:rPr lang="en-US" sz="2000" dirty="0"/>
              <a:t>i</a:t>
            </a:r>
            <a:r>
              <a:rPr lang="en-AU" sz="2000" dirty="0"/>
              <a:t>s safe and high quality</a:t>
            </a:r>
          </a:p>
          <a:p>
            <a:pPr marL="803275" indent="-268288">
              <a:buFont typeface="Arial" panose="020B0604020202020204" pitchFamily="34" charset="0"/>
              <a:buChar char="•"/>
            </a:pPr>
            <a:r>
              <a:rPr lang="en-US" sz="2000" dirty="0"/>
              <a:t>m</a:t>
            </a:r>
            <a:r>
              <a:rPr lang="en-AU" sz="2000" dirty="0" err="1"/>
              <a:t>eets</a:t>
            </a:r>
            <a:r>
              <a:rPr lang="en-AU" sz="2000" dirty="0"/>
              <a:t> their needs and preferences</a:t>
            </a:r>
          </a:p>
          <a:p>
            <a:pPr marL="803275" indent="-268288">
              <a:buFont typeface="Arial" panose="020B0604020202020204" pitchFamily="34" charset="0"/>
              <a:buChar char="•"/>
            </a:pPr>
            <a:r>
              <a:rPr lang="en-US" sz="2000" dirty="0"/>
              <a:t>u</a:t>
            </a:r>
            <a:r>
              <a:rPr lang="en-AU" sz="2000" dirty="0" err="1"/>
              <a:t>pholds</a:t>
            </a:r>
            <a:r>
              <a:rPr lang="en-AU" sz="2000" dirty="0"/>
              <a:t> their rights.</a:t>
            </a:r>
          </a:p>
          <a:p>
            <a:endParaRPr lang="en-US" dirty="0"/>
          </a:p>
          <a:p>
            <a:r>
              <a:rPr lang="en-US" sz="2000" dirty="0"/>
              <a:t>T</a:t>
            </a:r>
            <a:r>
              <a:rPr lang="en-AU" sz="2000" dirty="0"/>
              <a:t>he Strengthened Aged Care Quality Standards are</a:t>
            </a:r>
          </a:p>
          <a:p>
            <a:r>
              <a:rPr lang="en-AU" sz="2000" dirty="0"/>
              <a:t>part of the new Aged Care Act 2024 and they </a:t>
            </a:r>
          </a:p>
          <a:p>
            <a:r>
              <a:rPr lang="en-AU" sz="2000" dirty="0"/>
              <a:t>applied from 1 November 2025.  These standards </a:t>
            </a:r>
          </a:p>
          <a:p>
            <a:r>
              <a:rPr lang="en-AU" sz="2000" dirty="0"/>
              <a:t>are more detailed and measurable than the </a:t>
            </a:r>
          </a:p>
          <a:p>
            <a:r>
              <a:rPr lang="en-AU" sz="2000" dirty="0"/>
              <a:t>previous Quality Standards. </a:t>
            </a:r>
          </a:p>
        </p:txBody>
      </p:sp>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019800"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Strengthened Aged Care Quality Standards</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2" name="Picture 1">
            <a:extLst>
              <a:ext uri="{FF2B5EF4-FFF2-40B4-BE49-F238E27FC236}">
                <a16:creationId xmlns:a16="http://schemas.microsoft.com/office/drawing/2014/main" id="{E1DA69EE-DF4D-4644-9002-707AEFF7727C}"/>
              </a:ext>
            </a:extLst>
          </p:cNvPr>
          <p:cNvPicPr>
            <a:picLocks noChangeAspect="1"/>
          </p:cNvPicPr>
          <p:nvPr/>
        </p:nvPicPr>
        <p:blipFill>
          <a:blip r:embed="rId4"/>
          <a:stretch>
            <a:fillRect/>
          </a:stretch>
        </p:blipFill>
        <p:spPr>
          <a:xfrm>
            <a:off x="5757672" y="3200400"/>
            <a:ext cx="3102864" cy="3016832"/>
          </a:xfrm>
          <a:prstGeom prst="rect">
            <a:avLst/>
          </a:prstGeom>
        </p:spPr>
      </p:pic>
    </p:spTree>
    <p:extLst>
      <p:ext uri="{BB962C8B-B14F-4D97-AF65-F5344CB8AC3E}">
        <p14:creationId xmlns:p14="http://schemas.microsoft.com/office/powerpoint/2010/main" val="413980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232906"/>
            <a:ext cx="6019800" cy="1200329"/>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Strengthened Aged Care Quality Standards</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pic>
        <p:nvPicPr>
          <p:cNvPr id="3" name="Picture 2">
            <a:extLst>
              <a:ext uri="{FF2B5EF4-FFF2-40B4-BE49-F238E27FC236}">
                <a16:creationId xmlns:a16="http://schemas.microsoft.com/office/drawing/2014/main" id="{0765D18F-5988-4232-9EB6-06B027328180}"/>
              </a:ext>
            </a:extLst>
          </p:cNvPr>
          <p:cNvPicPr>
            <a:picLocks noChangeAspect="1"/>
          </p:cNvPicPr>
          <p:nvPr/>
        </p:nvPicPr>
        <p:blipFill>
          <a:blip r:embed="rId4"/>
          <a:stretch>
            <a:fillRect/>
          </a:stretch>
        </p:blipFill>
        <p:spPr>
          <a:xfrm>
            <a:off x="0" y="0"/>
            <a:ext cx="9144000" cy="6248400"/>
          </a:xfrm>
          <a:prstGeom prst="rect">
            <a:avLst/>
          </a:prstGeom>
        </p:spPr>
      </p:pic>
    </p:spTree>
    <p:extLst>
      <p:ext uri="{BB962C8B-B14F-4D97-AF65-F5344CB8AC3E}">
        <p14:creationId xmlns:p14="http://schemas.microsoft.com/office/powerpoint/2010/main" val="2210873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EF012E3-DA92-514A-BD42-85B739BECD1E}"/>
              </a:ext>
            </a:extLst>
          </p:cNvPr>
          <p:cNvSpPr txBox="1"/>
          <p:nvPr/>
        </p:nvSpPr>
        <p:spPr>
          <a:xfrm>
            <a:off x="304800" y="457200"/>
            <a:ext cx="6019800" cy="646331"/>
          </a:xfrm>
          <a:prstGeom prst="rect">
            <a:avLst/>
          </a:prstGeom>
          <a:noFill/>
        </p:spPr>
        <p:txBody>
          <a:bodyPr wrap="square" rtlCol="0">
            <a:spAutoFit/>
          </a:bodyPr>
          <a:lstStyle/>
          <a:p>
            <a:r>
              <a:rPr lang="en-US" sz="3600" b="1" dirty="0">
                <a:solidFill>
                  <a:srgbClr val="1B4187"/>
                </a:solidFill>
                <a:latin typeface="Arial" panose="020B0604020202020204" pitchFamily="34" charset="0"/>
                <a:ea typeface="DIN 2014" panose="020B0504020202020204" pitchFamily="34" charset="77"/>
                <a:cs typeface="Arial" panose="020B0604020202020204" pitchFamily="34" charset="0"/>
              </a:rPr>
              <a:t>Statement of Rights</a:t>
            </a:r>
          </a:p>
        </p:txBody>
      </p:sp>
      <p:pic>
        <p:nvPicPr>
          <p:cNvPr id="10" name="Picture 9">
            <a:extLst>
              <a:ext uri="{FF2B5EF4-FFF2-40B4-BE49-F238E27FC236}">
                <a16:creationId xmlns:a16="http://schemas.microsoft.com/office/drawing/2014/main" id="{9B88BCF6-A882-46D0-A156-A6C2E3D07BAF}"/>
              </a:ext>
            </a:extLst>
          </p:cNvPr>
          <p:cNvPicPr>
            <a:picLocks noChangeAspect="1"/>
          </p:cNvPicPr>
          <p:nvPr/>
        </p:nvPicPr>
        <p:blipFill>
          <a:blip r:embed="rId3"/>
          <a:stretch>
            <a:fillRect/>
          </a:stretch>
        </p:blipFill>
        <p:spPr>
          <a:xfrm>
            <a:off x="1524000" y="6459781"/>
            <a:ext cx="1295400" cy="330625"/>
          </a:xfrm>
          <a:prstGeom prst="rect">
            <a:avLst/>
          </a:prstGeom>
        </p:spPr>
      </p:pic>
      <p:sp>
        <p:nvSpPr>
          <p:cNvPr id="4" name="TextBox 3">
            <a:extLst>
              <a:ext uri="{FF2B5EF4-FFF2-40B4-BE49-F238E27FC236}">
                <a16:creationId xmlns:a16="http://schemas.microsoft.com/office/drawing/2014/main" id="{34B95092-2EBE-4B9D-8DC8-0A79511B39EF}"/>
              </a:ext>
            </a:extLst>
          </p:cNvPr>
          <p:cNvSpPr txBox="1"/>
          <p:nvPr/>
        </p:nvSpPr>
        <p:spPr>
          <a:xfrm>
            <a:off x="533400" y="1905000"/>
            <a:ext cx="8001000" cy="3754874"/>
          </a:xfrm>
          <a:prstGeom prst="rect">
            <a:avLst/>
          </a:prstGeom>
          <a:noFill/>
        </p:spPr>
        <p:txBody>
          <a:bodyPr wrap="square" rtlCol="0">
            <a:spAutoFit/>
          </a:bodyPr>
          <a:lstStyle/>
          <a:p>
            <a:r>
              <a:rPr lang="en-US" sz="2000" dirty="0">
                <a:solidFill>
                  <a:srgbClr val="7BBC42"/>
                </a:solidFill>
              </a:rPr>
              <a:t>About the Statement of Rights</a:t>
            </a:r>
          </a:p>
          <a:p>
            <a:endParaRPr lang="en-US" dirty="0"/>
          </a:p>
          <a:p>
            <a:r>
              <a:rPr lang="en-US" dirty="0"/>
              <a:t>The new Aged Care Act puts the rights of our Elders and older people first.  It includes a Statement of Rights for people who receive aged care.  The Statement of Rights commenced on 1 November 2025, together with the new Aged Care Act.  The Aged Care Quality and Safeguard Commission makes sure all aged care providers follow the Statement of Rights.</a:t>
            </a:r>
          </a:p>
          <a:p>
            <a:endParaRPr lang="en-US" dirty="0"/>
          </a:p>
          <a:p>
            <a:r>
              <a:rPr lang="en-US" sz="2000" dirty="0">
                <a:solidFill>
                  <a:srgbClr val="7BBC42"/>
                </a:solidFill>
              </a:rPr>
              <a:t>What the Statement of Rights means to our older people</a:t>
            </a:r>
          </a:p>
          <a:p>
            <a:endParaRPr lang="en-US" dirty="0"/>
          </a:p>
          <a:p>
            <a:r>
              <a:rPr lang="en-US" dirty="0"/>
              <a:t>Good aged care means our people are safe and cared for the right way.  It means respecting their culture, their connection to family, community and Country or Island Home.</a:t>
            </a:r>
            <a:endParaRPr lang="en-AU" dirty="0"/>
          </a:p>
        </p:txBody>
      </p:sp>
    </p:spTree>
    <p:extLst>
      <p:ext uri="{BB962C8B-B14F-4D97-AF65-F5344CB8AC3E}">
        <p14:creationId xmlns:p14="http://schemas.microsoft.com/office/powerpoint/2010/main" val="3783143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7a6b4385-b891-4502-983d-5f47feb3bf2e">VAPUC62QRXQV-719721735-44</_dlc_DocId>
    <_dlc_DocIdUrl xmlns="7a6b4385-b891-4502-983d-5f47feb3bf2e">
      <Url>http://gvhintranet/Documents/_layouts/15/DocIdRedir.aspx?ID=VAPUC62QRXQV-719721735-44</Url>
      <Description>VAPUC62QRXQV-719721735-44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7D0BF657D6CB4FA8687DB9C8444587" ma:contentTypeVersion="0" ma:contentTypeDescription="Create a new document." ma:contentTypeScope="" ma:versionID="4408dce0f93a522f2f40e218429a957c">
  <xsd:schema xmlns:xsd="http://www.w3.org/2001/XMLSchema" xmlns:xs="http://www.w3.org/2001/XMLSchema" xmlns:p="http://schemas.microsoft.com/office/2006/metadata/properties" xmlns:ns2="7a6b4385-b891-4502-983d-5f47feb3bf2e" targetNamespace="http://schemas.microsoft.com/office/2006/metadata/properties" ma:root="true" ma:fieldsID="f6f1d2381d35adeccbd1a081f311d2e6" ns2:_="">
    <xsd:import namespace="7a6b4385-b891-4502-983d-5f47feb3bf2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b4385-b891-4502-983d-5f47feb3bf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C2126FD-84CE-432E-8064-95A7EE59852D}">
  <ds:schemaRefs>
    <ds:schemaRef ds:uri="http://schemas.microsoft.com/sharepoint/v3/contenttype/forms"/>
  </ds:schemaRefs>
</ds:datastoreItem>
</file>

<file path=customXml/itemProps2.xml><?xml version="1.0" encoding="utf-8"?>
<ds:datastoreItem xmlns:ds="http://schemas.openxmlformats.org/officeDocument/2006/customXml" ds:itemID="{F900EEC9-856B-40C4-ACE9-972E9039D619}">
  <ds:schemaRefs>
    <ds:schemaRef ds:uri="http://schemas.microsoft.com/office/2006/documentManagement/types"/>
    <ds:schemaRef ds:uri="7a6b4385-b891-4502-983d-5f47feb3bf2e"/>
    <ds:schemaRef ds:uri="http://purl.org/dc/dcmitype/"/>
    <ds:schemaRef ds:uri="http://schemas.microsoft.com/office/2006/metadata/propertie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87EB6BDC-D239-45B2-A0BE-61C3CD2DC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b4385-b891-4502-983d-5f47feb3bf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83E5772-8CA8-4EC2-A310-6F3CE05176C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766</TotalTime>
  <Words>3469</Words>
  <Application>Microsoft Office PowerPoint</Application>
  <PresentationFormat>On-screen Show (4:3)</PresentationFormat>
  <Paragraphs>342</Paragraphs>
  <Slides>36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DIN 2014</vt:lpstr>
      <vt:lpstr>FiraSans-Bold</vt:lpstr>
      <vt:lpstr>Lato</vt:lpstr>
      <vt:lpstr>Segoe UI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kgill</dc:creator>
  <cp:lastModifiedBy>Nadia Surace</cp:lastModifiedBy>
  <cp:revision>87</cp:revision>
  <dcterms:created xsi:type="dcterms:W3CDTF">2016-10-09T23:24:46Z</dcterms:created>
  <dcterms:modified xsi:type="dcterms:W3CDTF">2025-11-26T05:15:13Z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0x0101003A7D0BF657D6CB4FA8687DB9C8444587</vt:lpwstr>
  </property>
  <property fmtid="{D5CDD505-2E9C-101B-9397-08002B2CF9AE}" pid="3" name="_dlc_DocIdItemGuid">
    <vt:lpwstr>d2f58569-4faf-4eed-a963-bbc304fc1a37</vt:lpwstr>
  </property>
</Properties>
</file>